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handoutMasterIdLst>
    <p:handoutMasterId r:id="rId39"/>
  </p:handoutMasterIdLst>
  <p:sldIdLst>
    <p:sldId id="259" r:id="rId2"/>
    <p:sldId id="257" r:id="rId3"/>
    <p:sldId id="270" r:id="rId4"/>
    <p:sldId id="260" r:id="rId5"/>
    <p:sldId id="269" r:id="rId6"/>
    <p:sldId id="310" r:id="rId7"/>
    <p:sldId id="306" r:id="rId8"/>
    <p:sldId id="307" r:id="rId9"/>
    <p:sldId id="296" r:id="rId10"/>
    <p:sldId id="297" r:id="rId11"/>
    <p:sldId id="299" r:id="rId12"/>
    <p:sldId id="301" r:id="rId13"/>
    <p:sldId id="300" r:id="rId14"/>
    <p:sldId id="302" r:id="rId15"/>
    <p:sldId id="316" r:id="rId16"/>
    <p:sldId id="305" r:id="rId17"/>
    <p:sldId id="311" r:id="rId18"/>
    <p:sldId id="312" r:id="rId19"/>
    <p:sldId id="313" r:id="rId20"/>
    <p:sldId id="315" r:id="rId21"/>
    <p:sldId id="291" r:id="rId22"/>
    <p:sldId id="281" r:id="rId23"/>
    <p:sldId id="304" r:id="rId24"/>
    <p:sldId id="314" r:id="rId25"/>
    <p:sldId id="285" r:id="rId26"/>
    <p:sldId id="308" r:id="rId27"/>
    <p:sldId id="309" r:id="rId28"/>
    <p:sldId id="265" r:id="rId29"/>
    <p:sldId id="277" r:id="rId30"/>
    <p:sldId id="280" r:id="rId31"/>
    <p:sldId id="292" r:id="rId32"/>
    <p:sldId id="293" r:id="rId33"/>
    <p:sldId id="294" r:id="rId34"/>
    <p:sldId id="295" r:id="rId35"/>
    <p:sldId id="273" r:id="rId36"/>
    <p:sldId id="26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082AEE-392E-4162-BE66-3B6FD4181429}">
          <p14:sldIdLst>
            <p14:sldId id="259"/>
            <p14:sldId id="257"/>
            <p14:sldId id="270"/>
            <p14:sldId id="260"/>
            <p14:sldId id="269"/>
            <p14:sldId id="310"/>
            <p14:sldId id="306"/>
            <p14:sldId id="307"/>
            <p14:sldId id="296"/>
            <p14:sldId id="297"/>
            <p14:sldId id="299"/>
            <p14:sldId id="301"/>
            <p14:sldId id="300"/>
            <p14:sldId id="302"/>
            <p14:sldId id="316"/>
            <p14:sldId id="305"/>
            <p14:sldId id="311"/>
            <p14:sldId id="312"/>
            <p14:sldId id="313"/>
            <p14:sldId id="315"/>
            <p14:sldId id="291"/>
            <p14:sldId id="281"/>
            <p14:sldId id="304"/>
            <p14:sldId id="314"/>
            <p14:sldId id="285"/>
            <p14:sldId id="308"/>
            <p14:sldId id="309"/>
          </p14:sldIdLst>
        </p14:section>
        <p14:section name="4 tính chất oop" id="{F2B0E310-F44C-42AC-BD39-E20BC1FBFFA6}">
          <p14:sldIdLst>
            <p14:sldId id="265"/>
          </p14:sldIdLst>
        </p14:section>
        <p14:section name="kế thừa" id="{7D59621B-6A5F-428C-9173-C654EECAAA5E}">
          <p14:sldIdLst>
            <p14:sldId id="277"/>
          </p14:sldIdLst>
        </p14:section>
        <p14:section name="đóng gói" id="{8D03515F-0D2F-4574-8194-A3B45EE48565}">
          <p14:sldIdLst>
            <p14:sldId id="280"/>
          </p14:sldIdLst>
        </p14:section>
        <p14:section name="đa hình" id="{BB2EC4B5-931F-42CE-8A49-10C48BB6C89B}">
          <p14:sldIdLst>
            <p14:sldId id="292"/>
          </p14:sldIdLst>
        </p14:section>
        <p14:section name="trừu tượng" id="{06052E4E-A7DD-4A15-B629-F3E853F3D09D}">
          <p14:sldIdLst>
            <p14:sldId id="293"/>
            <p14:sldId id="294"/>
            <p14:sldId id="295"/>
            <p14:sldId id="273"/>
            <p14:sldId id="2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002658"/>
    <a:srgbClr val="00376F"/>
    <a:srgbClr val="000B22"/>
    <a:srgbClr val="2F55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D4032-D461-2B90-580B-AA3352A6709C}" v="2" dt="2025-06-21T17:01:10.564"/>
    <p1510:client id="{19877F30-CD1F-45B7-BDBF-5411BBE6265C}" v="976" dt="2025-06-21T18:22:55.869"/>
    <p1510:client id="{25C99889-D3EA-FAFE-5CC3-F0963E451A98}" v="47" dt="2025-06-22T01:23:09.441"/>
    <p1510:client id="{B26543C3-9D47-4719-BBDB-65361A209A81}" v="273" dt="2025-06-20T12:00:23.057"/>
    <p1510:client id="{B9A8F6C8-903E-207E-3281-0DDFA90B62D5}" v="694" dt="2025-06-22T00:01:09.446"/>
  </p1510:revLst>
</p1510:revInfo>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BFC773-22F5-47F2-B70C-420270CCE97E}"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7CCF631B-15D8-4A3F-802E-11D9D6705BF6}">
      <dgm:prSet phldrT="[Text]" custT="1"/>
      <dgm:spPr>
        <a:solidFill>
          <a:schemeClr val="accent1">
            <a:lumMod val="75000"/>
          </a:schemeClr>
        </a:solidFill>
        <a:ln>
          <a:solidFill>
            <a:schemeClr val="tx2">
              <a:lumMod val="75000"/>
            </a:schemeClr>
          </a:solidFill>
        </a:ln>
      </dgm:spPr>
      <dgm:t>
        <a:bodyPr/>
        <a:lstStyle/>
        <a:p>
          <a:r>
            <a:rPr lang="en-US" sz="2400">
              <a:latin typeface="Arial"/>
              <a:cs typeface="Arial"/>
            </a:rPr>
            <a:t>I</a:t>
          </a:r>
        </a:p>
      </dgm:t>
    </dgm:pt>
    <dgm:pt modelId="{9B589FCF-1C81-4113-8A00-54B8098384D6}" type="parTrans" cxnId="{EF3F4020-B640-4824-B198-2F28ADFF439C}">
      <dgm:prSet/>
      <dgm:spPr/>
      <dgm:t>
        <a:bodyPr/>
        <a:lstStyle/>
        <a:p>
          <a:endParaRPr lang="en-US" sz="2400">
            <a:latin typeface="Arial" panose="020B0604020202020204" pitchFamily="34" charset="0"/>
            <a:cs typeface="Arial" panose="020B0604020202020204" pitchFamily="34" charset="0"/>
          </a:endParaRPr>
        </a:p>
      </dgm:t>
    </dgm:pt>
    <dgm:pt modelId="{2BA79C13-27CE-4C44-BE4E-71862A03B509}" type="sibTrans" cxnId="{EF3F4020-B640-4824-B198-2F28ADFF439C}">
      <dgm:prSet/>
      <dgm:spPr/>
      <dgm:t>
        <a:bodyPr/>
        <a:lstStyle/>
        <a:p>
          <a:endParaRPr lang="en-US" sz="2400">
            <a:latin typeface="Arial" panose="020B0604020202020204" pitchFamily="34" charset="0"/>
            <a:cs typeface="Arial" panose="020B0604020202020204" pitchFamily="34" charset="0"/>
          </a:endParaRPr>
        </a:p>
      </dgm:t>
    </dgm:pt>
    <dgm:pt modelId="{4EC8B4D5-D4F5-48AA-8F99-D513C6C8A841}">
      <dgm:prSet phldrT="[Text]" custT="1"/>
      <dgm:spPr/>
      <dgm:t>
        <a:bodyPr/>
        <a:lstStyle/>
        <a:p>
          <a:pPr rtl="0"/>
          <a:r>
            <a:rPr lang="vi-VN" sz="2400" b="0" cap="none" spc="0">
              <a:ln w="0"/>
              <a:solidFill>
                <a:schemeClr val="tx2"/>
              </a:solidFill>
              <a:effectLst>
                <a:outerShdw blurRad="38100" dist="25400" dir="5400000" algn="ctr" rotWithShape="0">
                  <a:srgbClr val="6E747A">
                    <a:alpha val="43000"/>
                  </a:srgbClr>
                </a:outerShdw>
              </a:effectLst>
              <a:latin typeface="Arial"/>
              <a:cs typeface="Arial"/>
            </a:rPr>
            <a:t>MÔ TẢ BÀI TOÁN</a:t>
          </a:r>
          <a:endParaRPr lang="en-US" sz="2400" b="0" cap="none" spc="0">
            <a:ln w="0"/>
            <a:solidFill>
              <a:schemeClr val="tx2"/>
            </a:solidFill>
            <a:effectLst>
              <a:outerShdw blurRad="38100" dist="25400" dir="5400000" algn="ctr" rotWithShape="0">
                <a:srgbClr val="6E747A">
                  <a:alpha val="43000"/>
                </a:srgbClr>
              </a:outerShdw>
            </a:effectLst>
            <a:latin typeface="Arial"/>
            <a:cs typeface="Arial"/>
          </a:endParaRPr>
        </a:p>
      </dgm:t>
    </dgm:pt>
    <dgm:pt modelId="{BE6461E1-A5DF-49A7-9322-C6A2F39BDCF0}" type="parTrans" cxnId="{C156E717-372C-4FCB-873B-E477AC3383F2}">
      <dgm:prSet/>
      <dgm:spPr/>
      <dgm:t>
        <a:bodyPr/>
        <a:lstStyle/>
        <a:p>
          <a:endParaRPr lang="en-US" sz="2400">
            <a:latin typeface="Arial" panose="020B0604020202020204" pitchFamily="34" charset="0"/>
            <a:cs typeface="Arial" panose="020B0604020202020204" pitchFamily="34" charset="0"/>
          </a:endParaRPr>
        </a:p>
      </dgm:t>
    </dgm:pt>
    <dgm:pt modelId="{907CDC44-BE96-4120-B0BA-A3C9BD82EEC0}" type="sibTrans" cxnId="{C156E717-372C-4FCB-873B-E477AC3383F2}">
      <dgm:prSet/>
      <dgm:spPr/>
      <dgm:t>
        <a:bodyPr/>
        <a:lstStyle/>
        <a:p>
          <a:endParaRPr lang="en-US" sz="2400">
            <a:latin typeface="Arial" panose="020B0604020202020204" pitchFamily="34" charset="0"/>
            <a:cs typeface="Arial" panose="020B0604020202020204" pitchFamily="34" charset="0"/>
          </a:endParaRPr>
        </a:p>
      </dgm:t>
    </dgm:pt>
    <dgm:pt modelId="{D2066022-933E-4CDB-A289-C48EDD6DBCAE}">
      <dgm:prSet phldrT="[Text]" custT="1"/>
      <dgm:spPr>
        <a:solidFill>
          <a:schemeClr val="accent1">
            <a:lumMod val="75000"/>
          </a:schemeClr>
        </a:solidFill>
        <a:ln>
          <a:solidFill>
            <a:schemeClr val="tx2">
              <a:lumMod val="75000"/>
            </a:schemeClr>
          </a:solidFill>
        </a:ln>
      </dgm:spPr>
      <dgm:t>
        <a:bodyPr/>
        <a:lstStyle/>
        <a:p>
          <a:r>
            <a:rPr lang="en-US" sz="2400">
              <a:latin typeface="Arial"/>
              <a:cs typeface="Arial"/>
            </a:rPr>
            <a:t>II</a:t>
          </a:r>
        </a:p>
      </dgm:t>
    </dgm:pt>
    <dgm:pt modelId="{A66F4D32-ACF7-4DDF-B6B6-3B07EFA3353F}" type="parTrans" cxnId="{6C99C7DE-D1AB-4CA8-BEE4-99B91E23240A}">
      <dgm:prSet/>
      <dgm:spPr/>
      <dgm:t>
        <a:bodyPr/>
        <a:lstStyle/>
        <a:p>
          <a:endParaRPr lang="en-US" sz="2400">
            <a:latin typeface="Arial" panose="020B0604020202020204" pitchFamily="34" charset="0"/>
            <a:cs typeface="Arial" panose="020B0604020202020204" pitchFamily="34" charset="0"/>
          </a:endParaRPr>
        </a:p>
      </dgm:t>
    </dgm:pt>
    <dgm:pt modelId="{545E8666-5730-49D5-BDBB-F4E4F7809517}" type="sibTrans" cxnId="{6C99C7DE-D1AB-4CA8-BEE4-99B91E23240A}">
      <dgm:prSet/>
      <dgm:spPr/>
      <dgm:t>
        <a:bodyPr/>
        <a:lstStyle/>
        <a:p>
          <a:endParaRPr lang="en-US" sz="2400">
            <a:latin typeface="Arial" panose="020B0604020202020204" pitchFamily="34" charset="0"/>
            <a:cs typeface="Arial" panose="020B0604020202020204" pitchFamily="34" charset="0"/>
          </a:endParaRPr>
        </a:p>
      </dgm:t>
    </dgm:pt>
    <dgm:pt modelId="{362C12D8-876B-4229-9B77-325682EC3AC8}">
      <dgm:prSet phldrT="[Text]" custT="1"/>
      <dgm:spPr>
        <a:solidFill>
          <a:schemeClr val="accent1">
            <a:lumMod val="75000"/>
          </a:schemeClr>
        </a:solidFill>
        <a:ln>
          <a:solidFill>
            <a:schemeClr val="tx2">
              <a:lumMod val="75000"/>
            </a:schemeClr>
          </a:solidFill>
        </a:ln>
      </dgm:spPr>
      <dgm:t>
        <a:bodyPr/>
        <a:lstStyle/>
        <a:p>
          <a:r>
            <a:rPr lang="en-US" sz="2400">
              <a:latin typeface="Arial"/>
              <a:cs typeface="Arial"/>
            </a:rPr>
            <a:t>III</a:t>
          </a:r>
        </a:p>
      </dgm:t>
    </dgm:pt>
    <dgm:pt modelId="{0480675B-D6C8-4113-BA55-06841F836513}" type="parTrans" cxnId="{459219FB-4662-45E9-91CC-F8C6E6D5B0A7}">
      <dgm:prSet/>
      <dgm:spPr/>
      <dgm:t>
        <a:bodyPr/>
        <a:lstStyle/>
        <a:p>
          <a:endParaRPr lang="en-US" sz="2400">
            <a:latin typeface="Arial" panose="020B0604020202020204" pitchFamily="34" charset="0"/>
            <a:cs typeface="Arial" panose="020B0604020202020204" pitchFamily="34" charset="0"/>
          </a:endParaRPr>
        </a:p>
      </dgm:t>
    </dgm:pt>
    <dgm:pt modelId="{89884CB2-1A24-4C9D-8846-8D14B5523EEB}" type="sibTrans" cxnId="{459219FB-4662-45E9-91CC-F8C6E6D5B0A7}">
      <dgm:prSet/>
      <dgm:spPr/>
      <dgm:t>
        <a:bodyPr/>
        <a:lstStyle/>
        <a:p>
          <a:endParaRPr lang="en-US" sz="2400">
            <a:latin typeface="Arial" panose="020B0604020202020204" pitchFamily="34" charset="0"/>
            <a:cs typeface="Arial" panose="020B0604020202020204" pitchFamily="34" charset="0"/>
          </a:endParaRPr>
        </a:p>
      </dgm:t>
    </dgm:pt>
    <dgm:pt modelId="{71501F0D-F119-4697-B782-E3BF68FF0F72}">
      <dgm:prSet phldrT="[Text]" custT="1"/>
      <dgm:spPr/>
      <dgm:t>
        <a:bodyPr/>
        <a:lstStyle/>
        <a:p>
          <a:r>
            <a:rPr lang="vi-VN" sz="2400" b="0" kern="1200" cap="none" spc="0">
              <a:ln w="0"/>
              <a:solidFill>
                <a:srgbClr val="44546A"/>
              </a:solidFill>
              <a:effectLst>
                <a:outerShdw blurRad="38100" dist="25400" dir="5400000" algn="ctr" rotWithShape="0">
                  <a:srgbClr val="6E747A">
                    <a:alpha val="43000"/>
                  </a:srgbClr>
                </a:outerShdw>
              </a:effectLst>
              <a:latin typeface="Arial"/>
              <a:ea typeface="DejaVu Sans"/>
              <a:cs typeface="DejaVu Sans"/>
            </a:rPr>
            <a:t>THIẾT KẾ HỆ THỐNG</a:t>
          </a:r>
          <a:endParaRPr lang="en-US" sz="2400" b="0" kern="1200" cap="none" spc="0">
            <a:ln w="0"/>
            <a:solidFill>
              <a:srgbClr val="44546A"/>
            </a:solidFill>
            <a:effectLst>
              <a:outerShdw blurRad="38100" dist="25400" dir="5400000" algn="ctr" rotWithShape="0">
                <a:srgbClr val="6E747A">
                  <a:alpha val="43000"/>
                </a:srgbClr>
              </a:outerShdw>
            </a:effectLst>
            <a:latin typeface="Arial"/>
            <a:ea typeface="DejaVu Sans"/>
            <a:cs typeface="DejaVu Sans"/>
          </a:endParaRPr>
        </a:p>
      </dgm:t>
    </dgm:pt>
    <dgm:pt modelId="{D503882C-8BA8-4C10-B664-CCF06D410A1B}" type="parTrans" cxnId="{B9A94BFC-2BCD-4489-AEED-81CAC2803E4D}">
      <dgm:prSet/>
      <dgm:spPr/>
      <dgm:t>
        <a:bodyPr/>
        <a:lstStyle/>
        <a:p>
          <a:endParaRPr lang="en-US" sz="2400">
            <a:latin typeface="Arial" panose="020B0604020202020204" pitchFamily="34" charset="0"/>
            <a:cs typeface="Arial" panose="020B0604020202020204" pitchFamily="34" charset="0"/>
          </a:endParaRPr>
        </a:p>
      </dgm:t>
    </dgm:pt>
    <dgm:pt modelId="{B1C64673-277A-4587-B0B4-668DF04A0B7C}" type="sibTrans" cxnId="{B9A94BFC-2BCD-4489-AEED-81CAC2803E4D}">
      <dgm:prSet/>
      <dgm:spPr/>
      <dgm:t>
        <a:bodyPr/>
        <a:lstStyle/>
        <a:p>
          <a:endParaRPr lang="en-US" sz="2400">
            <a:latin typeface="Arial" panose="020B0604020202020204" pitchFamily="34" charset="0"/>
            <a:cs typeface="Arial" panose="020B0604020202020204" pitchFamily="34" charset="0"/>
          </a:endParaRPr>
        </a:p>
      </dgm:t>
    </dgm:pt>
    <dgm:pt modelId="{250A225C-CE03-4AA3-A3F6-74B597E19AAE}">
      <dgm:prSet phldrT="[Text]" custT="1"/>
      <dgm:spPr>
        <a:solidFill>
          <a:schemeClr val="accent1">
            <a:lumMod val="75000"/>
          </a:schemeClr>
        </a:solidFill>
        <a:ln>
          <a:solidFill>
            <a:schemeClr val="tx2">
              <a:lumMod val="75000"/>
            </a:schemeClr>
          </a:solidFill>
        </a:ln>
      </dgm:spPr>
      <dgm:t>
        <a:bodyPr/>
        <a:lstStyle/>
        <a:p>
          <a:r>
            <a:rPr lang="en-US" sz="2400">
              <a:latin typeface="Arial"/>
              <a:cs typeface="Arial"/>
            </a:rPr>
            <a:t>IV</a:t>
          </a:r>
        </a:p>
      </dgm:t>
    </dgm:pt>
    <dgm:pt modelId="{6CA15491-97B3-40BD-B9DB-1A1DECADFCA6}" type="parTrans" cxnId="{9164CA9D-D054-4AE4-8059-3DF7B67B76FA}">
      <dgm:prSet/>
      <dgm:spPr/>
      <dgm:t>
        <a:bodyPr/>
        <a:lstStyle/>
        <a:p>
          <a:endParaRPr lang="en-US"/>
        </a:p>
      </dgm:t>
    </dgm:pt>
    <dgm:pt modelId="{C8C6AA2B-4939-48FC-B67C-2FD2588D1498}" type="sibTrans" cxnId="{9164CA9D-D054-4AE4-8059-3DF7B67B76FA}">
      <dgm:prSet/>
      <dgm:spPr/>
      <dgm:t>
        <a:bodyPr/>
        <a:lstStyle/>
        <a:p>
          <a:endParaRPr lang="en-US"/>
        </a:p>
      </dgm:t>
    </dgm:pt>
    <dgm:pt modelId="{367DFB2F-C47A-4752-87C3-C357C4DA8E1E}">
      <dgm:prSet phldrT="[Text]" custT="1"/>
      <dgm:spPr/>
      <dgm:t>
        <a:bodyPr/>
        <a:lstStyle/>
        <a:p>
          <a:r>
            <a:rPr lang="vi-VN" sz="2400" b="0" kern="1200" cap="none" spc="0">
              <a:ln w="0"/>
              <a:solidFill>
                <a:schemeClr val="tx2"/>
              </a:solidFill>
              <a:effectLst>
                <a:outerShdw blurRad="38100" dist="25400" dir="5400000" algn="ctr" rotWithShape="0">
                  <a:srgbClr val="6E747A">
                    <a:alpha val="43000"/>
                  </a:srgbClr>
                </a:outerShdw>
              </a:effectLst>
              <a:latin typeface="Arial"/>
              <a:ea typeface="DejaVu Sans"/>
              <a:cs typeface="DejaVu Sans"/>
            </a:rPr>
            <a:t>CẤU TRÚC CHƯƠNG TRÌNH</a:t>
          </a:r>
          <a:endParaRPr lang="en-US" sz="2400" b="0" kern="1200" cap="none" spc="0">
            <a:ln w="0"/>
            <a:solidFill>
              <a:schemeClr val="tx2"/>
            </a:solidFill>
            <a:effectLst>
              <a:outerShdw blurRad="38100" dist="25400" dir="5400000" algn="ctr" rotWithShape="0">
                <a:srgbClr val="6E747A">
                  <a:alpha val="43000"/>
                </a:srgbClr>
              </a:outerShdw>
            </a:effectLst>
            <a:latin typeface="Arial"/>
            <a:ea typeface="DejaVu Sans"/>
            <a:cs typeface="DejaVu Sans"/>
          </a:endParaRPr>
        </a:p>
      </dgm:t>
    </dgm:pt>
    <dgm:pt modelId="{3E9295F5-2AE3-4F2E-8C12-456BCCCCDD99}" type="parTrans" cxnId="{F44E2E37-D6CE-49BE-A4B2-8CFF3D0B5952}">
      <dgm:prSet/>
      <dgm:spPr/>
      <dgm:t>
        <a:bodyPr/>
        <a:lstStyle/>
        <a:p>
          <a:endParaRPr lang="en-US"/>
        </a:p>
      </dgm:t>
    </dgm:pt>
    <dgm:pt modelId="{53BBF70F-9302-41FF-86A0-15F4916EA4D3}" type="sibTrans" cxnId="{F44E2E37-D6CE-49BE-A4B2-8CFF3D0B5952}">
      <dgm:prSet/>
      <dgm:spPr/>
      <dgm:t>
        <a:bodyPr/>
        <a:lstStyle/>
        <a:p>
          <a:endParaRPr lang="en-US"/>
        </a:p>
      </dgm:t>
    </dgm:pt>
    <dgm:pt modelId="{E479B429-8EDB-461D-BC9B-27BAED407F7A}">
      <dgm:prSet phldrT="[Text]" custT="1"/>
      <dgm:spPr/>
      <dgm:t>
        <a:bodyPr/>
        <a:lstStyle/>
        <a:p>
          <a:r>
            <a:rPr lang="vi-VN" sz="2400" b="0" kern="1200" cap="none" spc="0">
              <a:ln w="0"/>
              <a:solidFill>
                <a:schemeClr val="tx2"/>
              </a:solidFill>
              <a:effectLst>
                <a:outerShdw blurRad="38100" dist="25400" dir="5400000" algn="ctr" rotWithShape="0">
                  <a:srgbClr val="6E747A">
                    <a:alpha val="43000"/>
                  </a:srgbClr>
                </a:outerShdw>
              </a:effectLst>
              <a:latin typeface="Arial"/>
              <a:ea typeface="DejaVu Sans"/>
              <a:cs typeface="DejaVu Sans"/>
            </a:rPr>
            <a:t>CÔNG NGHỆ SỬ DỤNG</a:t>
          </a:r>
          <a:endParaRPr lang="en-US" sz="2400" b="0" kern="1200" cap="none" spc="0">
            <a:ln w="0"/>
            <a:solidFill>
              <a:schemeClr val="tx2"/>
            </a:solidFill>
            <a:effectLst>
              <a:outerShdw blurRad="38100" dist="25400" dir="5400000" algn="ctr" rotWithShape="0">
                <a:srgbClr val="6E747A">
                  <a:alpha val="43000"/>
                </a:srgbClr>
              </a:outerShdw>
            </a:effectLst>
            <a:latin typeface="Arial"/>
            <a:ea typeface="DejaVu Sans"/>
            <a:cs typeface="DejaVu Sans"/>
          </a:endParaRPr>
        </a:p>
      </dgm:t>
    </dgm:pt>
    <dgm:pt modelId="{FC58C781-D9CB-4F61-AE98-467609035983}" type="sibTrans" cxnId="{AB10E215-91EE-4678-8116-F851689617CB}">
      <dgm:prSet/>
      <dgm:spPr/>
      <dgm:t>
        <a:bodyPr/>
        <a:lstStyle/>
        <a:p>
          <a:endParaRPr lang="en-US" sz="2400">
            <a:latin typeface="Arial" panose="020B0604020202020204" pitchFamily="34" charset="0"/>
            <a:cs typeface="Arial" panose="020B0604020202020204" pitchFamily="34" charset="0"/>
          </a:endParaRPr>
        </a:p>
      </dgm:t>
    </dgm:pt>
    <dgm:pt modelId="{336C6F81-BF02-4B66-AC5B-6BCE201F2787}" type="parTrans" cxnId="{AB10E215-91EE-4678-8116-F851689617CB}">
      <dgm:prSet/>
      <dgm:spPr/>
      <dgm:t>
        <a:bodyPr/>
        <a:lstStyle/>
        <a:p>
          <a:endParaRPr lang="en-US" sz="2400">
            <a:latin typeface="Arial" panose="020B0604020202020204" pitchFamily="34" charset="0"/>
            <a:cs typeface="Arial" panose="020B0604020202020204" pitchFamily="34" charset="0"/>
          </a:endParaRPr>
        </a:p>
      </dgm:t>
    </dgm:pt>
    <dgm:pt modelId="{C52E5F31-17DC-4CA1-8607-0119A298D4FD}">
      <dgm:prSet phldrT="[Text]" custT="1"/>
      <dgm:spPr>
        <a:solidFill>
          <a:srgbClr val="2F5597"/>
        </a:solidFill>
      </dgm:spPr>
      <dgm:t>
        <a:bodyPr/>
        <a:lstStyle/>
        <a:p>
          <a:r>
            <a:rPr lang="vi-VN" sz="2400" b="0" kern="1200" cap="none" spc="0">
              <a:ln w="0"/>
              <a:solidFill>
                <a:schemeClr val="bg1"/>
              </a:solidFill>
              <a:effectLst>
                <a:outerShdw blurRad="38100" dist="25400" dir="5400000" algn="ctr" rotWithShape="0">
                  <a:srgbClr val="6E747A">
                    <a:alpha val="43000"/>
                  </a:srgbClr>
                </a:outerShdw>
              </a:effectLst>
              <a:latin typeface="Arial"/>
              <a:ea typeface="DejaVu Sans"/>
              <a:cs typeface="DejaVu Sans"/>
            </a:rPr>
            <a:t>V</a:t>
          </a:r>
          <a:endParaRPr lang="en-US" sz="2400" b="0" kern="1200" cap="none" spc="0">
            <a:ln w="0"/>
            <a:solidFill>
              <a:schemeClr val="bg1"/>
            </a:solidFill>
            <a:effectLst>
              <a:outerShdw blurRad="38100" dist="25400" dir="5400000" algn="ctr" rotWithShape="0">
                <a:srgbClr val="6E747A">
                  <a:alpha val="43000"/>
                </a:srgbClr>
              </a:outerShdw>
            </a:effectLst>
            <a:latin typeface="Arial"/>
            <a:ea typeface="DejaVu Sans"/>
            <a:cs typeface="DejaVu Sans"/>
          </a:endParaRPr>
        </a:p>
      </dgm:t>
    </dgm:pt>
    <dgm:pt modelId="{9D718C6D-F761-4CAB-B75F-1C312360CEB9}" type="parTrans" cxnId="{0926DFAE-4B4B-4FC6-A21F-3409CE34F24D}">
      <dgm:prSet/>
      <dgm:spPr/>
      <dgm:t>
        <a:bodyPr/>
        <a:lstStyle/>
        <a:p>
          <a:endParaRPr lang="en-SG"/>
        </a:p>
      </dgm:t>
    </dgm:pt>
    <dgm:pt modelId="{D0F79ED5-3D10-49DF-B092-4C04464EE15E}" type="sibTrans" cxnId="{0926DFAE-4B4B-4FC6-A21F-3409CE34F24D}">
      <dgm:prSet/>
      <dgm:spPr/>
      <dgm:t>
        <a:bodyPr/>
        <a:lstStyle/>
        <a:p>
          <a:endParaRPr lang="en-SG"/>
        </a:p>
      </dgm:t>
    </dgm:pt>
    <dgm:pt modelId="{F5A4E4E2-1557-4FA8-A0C4-EE3DBFA39765}">
      <dgm:prSet phldrT="[Text]" custT="1"/>
      <dgm:spPr/>
      <dgm:t>
        <a:bodyPr/>
        <a:lstStyle/>
        <a:p>
          <a:r>
            <a:rPr lang="vi-VN" sz="2400" b="0" kern="1200" cap="none" spc="0">
              <a:ln w="0"/>
              <a:solidFill>
                <a:schemeClr val="tx2"/>
              </a:solidFill>
              <a:effectLst>
                <a:outerShdw blurRad="38100" dist="25400" dir="5400000" algn="ctr" rotWithShape="0">
                  <a:srgbClr val="6E747A">
                    <a:alpha val="43000"/>
                  </a:srgbClr>
                </a:outerShdw>
              </a:effectLst>
              <a:latin typeface="Arial"/>
              <a:ea typeface="DejaVu Sans"/>
              <a:cs typeface="DejaVu Sans"/>
            </a:rPr>
            <a:t>KẾT LUẬN</a:t>
          </a:r>
          <a:endParaRPr lang="en-US" sz="2400" b="0" kern="1200" cap="none" spc="0">
            <a:ln w="0"/>
            <a:solidFill>
              <a:schemeClr val="tx2"/>
            </a:solidFill>
            <a:effectLst>
              <a:outerShdw blurRad="38100" dist="25400" dir="5400000" algn="ctr" rotWithShape="0">
                <a:srgbClr val="6E747A">
                  <a:alpha val="43000"/>
                </a:srgbClr>
              </a:outerShdw>
            </a:effectLst>
            <a:latin typeface="Arial"/>
            <a:ea typeface="DejaVu Sans"/>
            <a:cs typeface="DejaVu Sans"/>
          </a:endParaRPr>
        </a:p>
      </dgm:t>
    </dgm:pt>
    <dgm:pt modelId="{C58C8EFA-A590-4C63-9045-D125EE321E74}" type="parTrans" cxnId="{5702D7A4-FEDB-49EB-A5CD-1A812B551663}">
      <dgm:prSet/>
      <dgm:spPr/>
      <dgm:t>
        <a:bodyPr/>
        <a:lstStyle/>
        <a:p>
          <a:endParaRPr lang="en-SG"/>
        </a:p>
      </dgm:t>
    </dgm:pt>
    <dgm:pt modelId="{191B582E-B5B6-459C-9D2A-63C06A4DBF88}" type="sibTrans" cxnId="{5702D7A4-FEDB-49EB-A5CD-1A812B551663}">
      <dgm:prSet/>
      <dgm:spPr/>
      <dgm:t>
        <a:bodyPr/>
        <a:lstStyle/>
        <a:p>
          <a:endParaRPr lang="en-SG"/>
        </a:p>
      </dgm:t>
    </dgm:pt>
    <dgm:pt modelId="{4C7CD54B-3DB2-465D-BD78-A3CEC0CEF015}" type="pres">
      <dgm:prSet presAssocID="{B8BFC773-22F5-47F2-B70C-420270CCE97E}" presName="linearFlow" presStyleCnt="0">
        <dgm:presLayoutVars>
          <dgm:dir/>
          <dgm:animLvl val="lvl"/>
          <dgm:resizeHandles val="exact"/>
        </dgm:presLayoutVars>
      </dgm:prSet>
      <dgm:spPr/>
    </dgm:pt>
    <dgm:pt modelId="{D7249FEF-9447-426A-B010-238D5DDE3112}" type="pres">
      <dgm:prSet presAssocID="{7CCF631B-15D8-4A3F-802E-11D9D6705BF6}" presName="composite" presStyleCnt="0"/>
      <dgm:spPr/>
    </dgm:pt>
    <dgm:pt modelId="{ACBF9CAA-BB05-44DF-9732-6521250D6DC7}" type="pres">
      <dgm:prSet presAssocID="{7CCF631B-15D8-4A3F-802E-11D9D6705BF6}" presName="parentText" presStyleLbl="alignNode1" presStyleIdx="0" presStyleCnt="5">
        <dgm:presLayoutVars>
          <dgm:chMax val="1"/>
          <dgm:bulletEnabled val="1"/>
        </dgm:presLayoutVars>
      </dgm:prSet>
      <dgm:spPr/>
    </dgm:pt>
    <dgm:pt modelId="{B566FD6D-563A-4AC4-A96C-4A0EC7142B68}" type="pres">
      <dgm:prSet presAssocID="{7CCF631B-15D8-4A3F-802E-11D9D6705BF6}" presName="descendantText" presStyleLbl="alignAcc1" presStyleIdx="0" presStyleCnt="5" custLinFactNeighborX="-344" custLinFactNeighborY="0">
        <dgm:presLayoutVars>
          <dgm:bulletEnabled val="1"/>
        </dgm:presLayoutVars>
      </dgm:prSet>
      <dgm:spPr/>
    </dgm:pt>
    <dgm:pt modelId="{F4EF4F28-F826-4E42-86B4-D36E16054BCC}" type="pres">
      <dgm:prSet presAssocID="{2BA79C13-27CE-4C44-BE4E-71862A03B509}" presName="sp" presStyleCnt="0"/>
      <dgm:spPr/>
    </dgm:pt>
    <dgm:pt modelId="{69EA2992-E927-4193-B4DF-09209F6015B9}" type="pres">
      <dgm:prSet presAssocID="{D2066022-933E-4CDB-A289-C48EDD6DBCAE}" presName="composite" presStyleCnt="0"/>
      <dgm:spPr/>
    </dgm:pt>
    <dgm:pt modelId="{276EACBB-62C4-4424-AC3D-4C031565B66E}" type="pres">
      <dgm:prSet presAssocID="{D2066022-933E-4CDB-A289-C48EDD6DBCAE}" presName="parentText" presStyleLbl="alignNode1" presStyleIdx="1" presStyleCnt="5">
        <dgm:presLayoutVars>
          <dgm:chMax val="1"/>
          <dgm:bulletEnabled val="1"/>
        </dgm:presLayoutVars>
      </dgm:prSet>
      <dgm:spPr/>
    </dgm:pt>
    <dgm:pt modelId="{F94033D1-CA6B-40B7-A25D-030A5524E92F}" type="pres">
      <dgm:prSet presAssocID="{D2066022-933E-4CDB-A289-C48EDD6DBCAE}" presName="descendantText" presStyleLbl="alignAcc1" presStyleIdx="1" presStyleCnt="5" custLinFactNeighborX="313" custLinFactNeighborY="-9815">
        <dgm:presLayoutVars>
          <dgm:bulletEnabled val="1"/>
        </dgm:presLayoutVars>
      </dgm:prSet>
      <dgm:spPr/>
    </dgm:pt>
    <dgm:pt modelId="{0F47010C-0FDB-418C-817E-795598DFA58D}" type="pres">
      <dgm:prSet presAssocID="{545E8666-5730-49D5-BDBB-F4E4F7809517}" presName="sp" presStyleCnt="0"/>
      <dgm:spPr/>
    </dgm:pt>
    <dgm:pt modelId="{FFA704E8-8140-4B06-83AB-135F5130FD8F}" type="pres">
      <dgm:prSet presAssocID="{362C12D8-876B-4229-9B77-325682EC3AC8}" presName="composite" presStyleCnt="0"/>
      <dgm:spPr/>
    </dgm:pt>
    <dgm:pt modelId="{AAD904D8-E4BE-42EB-AA6D-5AA5E2FF8B19}" type="pres">
      <dgm:prSet presAssocID="{362C12D8-876B-4229-9B77-325682EC3AC8}" presName="parentText" presStyleLbl="alignNode1" presStyleIdx="2" presStyleCnt="5" custLinFactX="-100000" custLinFactNeighborX="-121604" custLinFactNeighborY="-776">
        <dgm:presLayoutVars>
          <dgm:chMax val="1"/>
          <dgm:bulletEnabled val="1"/>
        </dgm:presLayoutVars>
      </dgm:prSet>
      <dgm:spPr/>
    </dgm:pt>
    <dgm:pt modelId="{73D862DD-E2D5-459B-90F9-79ECED61BDC5}" type="pres">
      <dgm:prSet presAssocID="{362C12D8-876B-4229-9B77-325682EC3AC8}" presName="descendantText" presStyleLbl="alignAcc1" presStyleIdx="2" presStyleCnt="5">
        <dgm:presLayoutVars>
          <dgm:bulletEnabled val="1"/>
        </dgm:presLayoutVars>
      </dgm:prSet>
      <dgm:spPr/>
    </dgm:pt>
    <dgm:pt modelId="{FEEA9410-4213-4495-A922-14F40FCF36EF}" type="pres">
      <dgm:prSet presAssocID="{89884CB2-1A24-4C9D-8846-8D14B5523EEB}" presName="sp" presStyleCnt="0"/>
      <dgm:spPr/>
    </dgm:pt>
    <dgm:pt modelId="{3FF280A9-6DB6-426A-B335-EC936165A81E}" type="pres">
      <dgm:prSet presAssocID="{250A225C-CE03-4AA3-A3F6-74B597E19AAE}" presName="composite" presStyleCnt="0"/>
      <dgm:spPr/>
    </dgm:pt>
    <dgm:pt modelId="{8272C0E9-DDD7-4D46-8A73-A8D77EC555AB}" type="pres">
      <dgm:prSet presAssocID="{250A225C-CE03-4AA3-A3F6-74B597E19AAE}" presName="parentText" presStyleLbl="alignNode1" presStyleIdx="3" presStyleCnt="5">
        <dgm:presLayoutVars>
          <dgm:chMax val="1"/>
          <dgm:bulletEnabled val="1"/>
        </dgm:presLayoutVars>
      </dgm:prSet>
      <dgm:spPr/>
    </dgm:pt>
    <dgm:pt modelId="{F143158F-535E-497D-A25E-993B65C416A1}" type="pres">
      <dgm:prSet presAssocID="{250A225C-CE03-4AA3-A3F6-74B597E19AAE}" presName="descendantText" presStyleLbl="alignAcc1" presStyleIdx="3" presStyleCnt="5">
        <dgm:presLayoutVars>
          <dgm:bulletEnabled val="1"/>
        </dgm:presLayoutVars>
      </dgm:prSet>
      <dgm:spPr/>
    </dgm:pt>
    <dgm:pt modelId="{0D88B1A0-E088-4665-9249-16E0BAF4A62B}" type="pres">
      <dgm:prSet presAssocID="{C8C6AA2B-4939-48FC-B67C-2FD2588D1498}" presName="sp" presStyleCnt="0"/>
      <dgm:spPr/>
    </dgm:pt>
    <dgm:pt modelId="{4D39D174-64AD-4836-97AF-BBFCB5E8C0F6}" type="pres">
      <dgm:prSet presAssocID="{C52E5F31-17DC-4CA1-8607-0119A298D4FD}" presName="composite" presStyleCnt="0"/>
      <dgm:spPr/>
    </dgm:pt>
    <dgm:pt modelId="{2A48D469-6ECA-4979-A46B-A08463CC168D}" type="pres">
      <dgm:prSet presAssocID="{C52E5F31-17DC-4CA1-8607-0119A298D4FD}" presName="parentText" presStyleLbl="alignNode1" presStyleIdx="4" presStyleCnt="5">
        <dgm:presLayoutVars>
          <dgm:chMax val="1"/>
          <dgm:bulletEnabled val="1"/>
        </dgm:presLayoutVars>
      </dgm:prSet>
      <dgm:spPr/>
    </dgm:pt>
    <dgm:pt modelId="{EAA61E4F-9667-466A-AF2A-2D5CE91F6070}" type="pres">
      <dgm:prSet presAssocID="{C52E5F31-17DC-4CA1-8607-0119A298D4FD}" presName="descendantText" presStyleLbl="alignAcc1" presStyleIdx="4" presStyleCnt="5">
        <dgm:presLayoutVars>
          <dgm:bulletEnabled val="1"/>
        </dgm:presLayoutVars>
      </dgm:prSet>
      <dgm:spPr/>
    </dgm:pt>
  </dgm:ptLst>
  <dgm:cxnLst>
    <dgm:cxn modelId="{DDA11E0B-D2AF-4D47-AA39-13A3BE64F6AD}" type="presOf" srcId="{71501F0D-F119-4697-B782-E3BF68FF0F72}" destId="{73D862DD-E2D5-459B-90F9-79ECED61BDC5}" srcOrd="0" destOrd="0" presId="urn:microsoft.com/office/officeart/2005/8/layout/chevron2"/>
    <dgm:cxn modelId="{AB10E215-91EE-4678-8116-F851689617CB}" srcId="{D2066022-933E-4CDB-A289-C48EDD6DBCAE}" destId="{E479B429-8EDB-461D-BC9B-27BAED407F7A}" srcOrd="0" destOrd="0" parTransId="{336C6F81-BF02-4B66-AC5B-6BCE201F2787}" sibTransId="{FC58C781-D9CB-4F61-AE98-467609035983}"/>
    <dgm:cxn modelId="{C156E717-372C-4FCB-873B-E477AC3383F2}" srcId="{7CCF631B-15D8-4A3F-802E-11D9D6705BF6}" destId="{4EC8B4D5-D4F5-48AA-8F99-D513C6C8A841}" srcOrd="0" destOrd="0" parTransId="{BE6461E1-A5DF-49A7-9322-C6A2F39BDCF0}" sibTransId="{907CDC44-BE96-4120-B0BA-A3C9BD82EEC0}"/>
    <dgm:cxn modelId="{8309541B-AB0E-4618-8C7B-D4185315DA62}" type="presOf" srcId="{250A225C-CE03-4AA3-A3F6-74B597E19AAE}" destId="{8272C0E9-DDD7-4D46-8A73-A8D77EC555AB}" srcOrd="0" destOrd="0" presId="urn:microsoft.com/office/officeart/2005/8/layout/chevron2"/>
    <dgm:cxn modelId="{7687831E-0C8D-4A2E-8593-CDE6FE0AA1B3}" type="presOf" srcId="{F5A4E4E2-1557-4FA8-A0C4-EE3DBFA39765}" destId="{EAA61E4F-9667-466A-AF2A-2D5CE91F6070}" srcOrd="0" destOrd="0" presId="urn:microsoft.com/office/officeart/2005/8/layout/chevron2"/>
    <dgm:cxn modelId="{D051AB1E-C146-43D0-A52E-529D3FBBAC65}" type="presOf" srcId="{4EC8B4D5-D4F5-48AA-8F99-D513C6C8A841}" destId="{B566FD6D-563A-4AC4-A96C-4A0EC7142B68}" srcOrd="0" destOrd="0" presId="urn:microsoft.com/office/officeart/2005/8/layout/chevron2"/>
    <dgm:cxn modelId="{EF3F4020-B640-4824-B198-2F28ADFF439C}" srcId="{B8BFC773-22F5-47F2-B70C-420270CCE97E}" destId="{7CCF631B-15D8-4A3F-802E-11D9D6705BF6}" srcOrd="0" destOrd="0" parTransId="{9B589FCF-1C81-4113-8A00-54B8098384D6}" sibTransId="{2BA79C13-27CE-4C44-BE4E-71862A03B509}"/>
    <dgm:cxn modelId="{D2B9B935-4791-4C3A-B560-D8FA231D1726}" type="presOf" srcId="{C52E5F31-17DC-4CA1-8607-0119A298D4FD}" destId="{2A48D469-6ECA-4979-A46B-A08463CC168D}" srcOrd="0" destOrd="0" presId="urn:microsoft.com/office/officeart/2005/8/layout/chevron2"/>
    <dgm:cxn modelId="{F44E2E37-D6CE-49BE-A4B2-8CFF3D0B5952}" srcId="{250A225C-CE03-4AA3-A3F6-74B597E19AAE}" destId="{367DFB2F-C47A-4752-87C3-C357C4DA8E1E}" srcOrd="0" destOrd="0" parTransId="{3E9295F5-2AE3-4F2E-8C12-456BCCCCDD99}" sibTransId="{53BBF70F-9302-41FF-86A0-15F4916EA4D3}"/>
    <dgm:cxn modelId="{980B8139-E42E-4F42-8C59-18602278DF4B}" type="presOf" srcId="{362C12D8-876B-4229-9B77-325682EC3AC8}" destId="{AAD904D8-E4BE-42EB-AA6D-5AA5E2FF8B19}" srcOrd="0" destOrd="0" presId="urn:microsoft.com/office/officeart/2005/8/layout/chevron2"/>
    <dgm:cxn modelId="{FD29B062-A5FA-4C0A-A0FE-BB6D2C85A08B}" type="presOf" srcId="{7CCF631B-15D8-4A3F-802E-11D9D6705BF6}" destId="{ACBF9CAA-BB05-44DF-9732-6521250D6DC7}" srcOrd="0" destOrd="0" presId="urn:microsoft.com/office/officeart/2005/8/layout/chevron2"/>
    <dgm:cxn modelId="{A69AB56F-858C-4DCF-B762-5317E39999F9}" type="presOf" srcId="{E479B429-8EDB-461D-BC9B-27BAED407F7A}" destId="{F94033D1-CA6B-40B7-A25D-030A5524E92F}" srcOrd="0" destOrd="0" presId="urn:microsoft.com/office/officeart/2005/8/layout/chevron2"/>
    <dgm:cxn modelId="{FB8C4693-7A26-442C-B4C9-5A7BB2A07DCD}" type="presOf" srcId="{B8BFC773-22F5-47F2-B70C-420270CCE97E}" destId="{4C7CD54B-3DB2-465D-BD78-A3CEC0CEF015}" srcOrd="0" destOrd="0" presId="urn:microsoft.com/office/officeart/2005/8/layout/chevron2"/>
    <dgm:cxn modelId="{9164CA9D-D054-4AE4-8059-3DF7B67B76FA}" srcId="{B8BFC773-22F5-47F2-B70C-420270CCE97E}" destId="{250A225C-CE03-4AA3-A3F6-74B597E19AAE}" srcOrd="3" destOrd="0" parTransId="{6CA15491-97B3-40BD-B9DB-1A1DECADFCA6}" sibTransId="{C8C6AA2B-4939-48FC-B67C-2FD2588D1498}"/>
    <dgm:cxn modelId="{5702D7A4-FEDB-49EB-A5CD-1A812B551663}" srcId="{C52E5F31-17DC-4CA1-8607-0119A298D4FD}" destId="{F5A4E4E2-1557-4FA8-A0C4-EE3DBFA39765}" srcOrd="0" destOrd="0" parTransId="{C58C8EFA-A590-4C63-9045-D125EE321E74}" sibTransId="{191B582E-B5B6-459C-9D2A-63C06A4DBF88}"/>
    <dgm:cxn modelId="{0926DFAE-4B4B-4FC6-A21F-3409CE34F24D}" srcId="{B8BFC773-22F5-47F2-B70C-420270CCE97E}" destId="{C52E5F31-17DC-4CA1-8607-0119A298D4FD}" srcOrd="4" destOrd="0" parTransId="{9D718C6D-F761-4CAB-B75F-1C312360CEB9}" sibTransId="{D0F79ED5-3D10-49DF-B092-4C04464EE15E}"/>
    <dgm:cxn modelId="{8C16B4BD-9804-4F4A-9363-2B540CE9DC06}" type="presOf" srcId="{367DFB2F-C47A-4752-87C3-C357C4DA8E1E}" destId="{F143158F-535E-497D-A25E-993B65C416A1}" srcOrd="0" destOrd="0" presId="urn:microsoft.com/office/officeart/2005/8/layout/chevron2"/>
    <dgm:cxn modelId="{6C99C7DE-D1AB-4CA8-BEE4-99B91E23240A}" srcId="{B8BFC773-22F5-47F2-B70C-420270CCE97E}" destId="{D2066022-933E-4CDB-A289-C48EDD6DBCAE}" srcOrd="1" destOrd="0" parTransId="{A66F4D32-ACF7-4DDF-B6B6-3B07EFA3353F}" sibTransId="{545E8666-5730-49D5-BDBB-F4E4F7809517}"/>
    <dgm:cxn modelId="{459219FB-4662-45E9-91CC-F8C6E6D5B0A7}" srcId="{B8BFC773-22F5-47F2-B70C-420270CCE97E}" destId="{362C12D8-876B-4229-9B77-325682EC3AC8}" srcOrd="2" destOrd="0" parTransId="{0480675B-D6C8-4113-BA55-06841F836513}" sibTransId="{89884CB2-1A24-4C9D-8846-8D14B5523EEB}"/>
    <dgm:cxn modelId="{A49EC2FB-F291-49F4-AEFC-2CAC476E62C8}" type="presOf" srcId="{D2066022-933E-4CDB-A289-C48EDD6DBCAE}" destId="{276EACBB-62C4-4424-AC3D-4C031565B66E}" srcOrd="0" destOrd="0" presId="urn:microsoft.com/office/officeart/2005/8/layout/chevron2"/>
    <dgm:cxn modelId="{B9A94BFC-2BCD-4489-AEED-81CAC2803E4D}" srcId="{362C12D8-876B-4229-9B77-325682EC3AC8}" destId="{71501F0D-F119-4697-B782-E3BF68FF0F72}" srcOrd="0" destOrd="0" parTransId="{D503882C-8BA8-4C10-B664-CCF06D410A1B}" sibTransId="{B1C64673-277A-4587-B0B4-668DF04A0B7C}"/>
    <dgm:cxn modelId="{99E6A188-4E82-4C18-B205-E57FF00440FE}" type="presParOf" srcId="{4C7CD54B-3DB2-465D-BD78-A3CEC0CEF015}" destId="{D7249FEF-9447-426A-B010-238D5DDE3112}" srcOrd="0" destOrd="0" presId="urn:microsoft.com/office/officeart/2005/8/layout/chevron2"/>
    <dgm:cxn modelId="{A7F1737D-A674-4BBC-937E-0A7EB482CEFC}" type="presParOf" srcId="{D7249FEF-9447-426A-B010-238D5DDE3112}" destId="{ACBF9CAA-BB05-44DF-9732-6521250D6DC7}" srcOrd="0" destOrd="0" presId="urn:microsoft.com/office/officeart/2005/8/layout/chevron2"/>
    <dgm:cxn modelId="{E3473426-B032-47F1-9C70-FA377B203BBB}" type="presParOf" srcId="{D7249FEF-9447-426A-B010-238D5DDE3112}" destId="{B566FD6D-563A-4AC4-A96C-4A0EC7142B68}" srcOrd="1" destOrd="0" presId="urn:microsoft.com/office/officeart/2005/8/layout/chevron2"/>
    <dgm:cxn modelId="{3A55932D-21FC-4921-9EC3-AC5B57336117}" type="presParOf" srcId="{4C7CD54B-3DB2-465D-BD78-A3CEC0CEF015}" destId="{F4EF4F28-F826-4E42-86B4-D36E16054BCC}" srcOrd="1" destOrd="0" presId="urn:microsoft.com/office/officeart/2005/8/layout/chevron2"/>
    <dgm:cxn modelId="{553C6594-34BE-46EB-899D-2A070048F485}" type="presParOf" srcId="{4C7CD54B-3DB2-465D-BD78-A3CEC0CEF015}" destId="{69EA2992-E927-4193-B4DF-09209F6015B9}" srcOrd="2" destOrd="0" presId="urn:microsoft.com/office/officeart/2005/8/layout/chevron2"/>
    <dgm:cxn modelId="{2FF9A6E1-9979-4363-83D6-53E26C0E822F}" type="presParOf" srcId="{69EA2992-E927-4193-B4DF-09209F6015B9}" destId="{276EACBB-62C4-4424-AC3D-4C031565B66E}" srcOrd="0" destOrd="0" presId="urn:microsoft.com/office/officeart/2005/8/layout/chevron2"/>
    <dgm:cxn modelId="{9FFE6177-A8CB-45FC-9F85-6A03AEE6F216}" type="presParOf" srcId="{69EA2992-E927-4193-B4DF-09209F6015B9}" destId="{F94033D1-CA6B-40B7-A25D-030A5524E92F}" srcOrd="1" destOrd="0" presId="urn:microsoft.com/office/officeart/2005/8/layout/chevron2"/>
    <dgm:cxn modelId="{A41F1CE9-2240-49C6-B137-D4AD75C28C7F}" type="presParOf" srcId="{4C7CD54B-3DB2-465D-BD78-A3CEC0CEF015}" destId="{0F47010C-0FDB-418C-817E-795598DFA58D}" srcOrd="3" destOrd="0" presId="urn:microsoft.com/office/officeart/2005/8/layout/chevron2"/>
    <dgm:cxn modelId="{F853344B-3C96-43E3-A80D-68F6D024D9A1}" type="presParOf" srcId="{4C7CD54B-3DB2-465D-BD78-A3CEC0CEF015}" destId="{FFA704E8-8140-4B06-83AB-135F5130FD8F}" srcOrd="4" destOrd="0" presId="urn:microsoft.com/office/officeart/2005/8/layout/chevron2"/>
    <dgm:cxn modelId="{D9DC46C6-C146-42BD-A28F-58E7BFF218F5}" type="presParOf" srcId="{FFA704E8-8140-4B06-83AB-135F5130FD8F}" destId="{AAD904D8-E4BE-42EB-AA6D-5AA5E2FF8B19}" srcOrd="0" destOrd="0" presId="urn:microsoft.com/office/officeart/2005/8/layout/chevron2"/>
    <dgm:cxn modelId="{A74ECDD2-2DDF-4B41-9761-58242C55E18D}" type="presParOf" srcId="{FFA704E8-8140-4B06-83AB-135F5130FD8F}" destId="{73D862DD-E2D5-459B-90F9-79ECED61BDC5}" srcOrd="1" destOrd="0" presId="urn:microsoft.com/office/officeart/2005/8/layout/chevron2"/>
    <dgm:cxn modelId="{6D15A76B-1D9C-4398-9EB2-7657137EB758}" type="presParOf" srcId="{4C7CD54B-3DB2-465D-BD78-A3CEC0CEF015}" destId="{FEEA9410-4213-4495-A922-14F40FCF36EF}" srcOrd="5" destOrd="0" presId="urn:microsoft.com/office/officeart/2005/8/layout/chevron2"/>
    <dgm:cxn modelId="{7CD87714-370B-4BF3-90EF-B90836701098}" type="presParOf" srcId="{4C7CD54B-3DB2-465D-BD78-A3CEC0CEF015}" destId="{3FF280A9-6DB6-426A-B335-EC936165A81E}" srcOrd="6" destOrd="0" presId="urn:microsoft.com/office/officeart/2005/8/layout/chevron2"/>
    <dgm:cxn modelId="{68250452-E675-4954-92CD-84533331C406}" type="presParOf" srcId="{3FF280A9-6DB6-426A-B335-EC936165A81E}" destId="{8272C0E9-DDD7-4D46-8A73-A8D77EC555AB}" srcOrd="0" destOrd="0" presId="urn:microsoft.com/office/officeart/2005/8/layout/chevron2"/>
    <dgm:cxn modelId="{9C72D7D2-249A-47FF-BE82-3876F8F8D8D9}" type="presParOf" srcId="{3FF280A9-6DB6-426A-B335-EC936165A81E}" destId="{F143158F-535E-497D-A25E-993B65C416A1}" srcOrd="1" destOrd="0" presId="urn:microsoft.com/office/officeart/2005/8/layout/chevron2"/>
    <dgm:cxn modelId="{AAE0F041-CD1E-4920-8932-A173322FD4B6}" type="presParOf" srcId="{4C7CD54B-3DB2-465D-BD78-A3CEC0CEF015}" destId="{0D88B1A0-E088-4665-9249-16E0BAF4A62B}" srcOrd="7" destOrd="0" presId="urn:microsoft.com/office/officeart/2005/8/layout/chevron2"/>
    <dgm:cxn modelId="{EE97D94B-0732-453B-A257-D87144E52577}" type="presParOf" srcId="{4C7CD54B-3DB2-465D-BD78-A3CEC0CEF015}" destId="{4D39D174-64AD-4836-97AF-BBFCB5E8C0F6}" srcOrd="8" destOrd="0" presId="urn:microsoft.com/office/officeart/2005/8/layout/chevron2"/>
    <dgm:cxn modelId="{CBF2C190-4192-4AEE-952A-ADAE118B467D}" type="presParOf" srcId="{4D39D174-64AD-4836-97AF-BBFCB5E8C0F6}" destId="{2A48D469-6ECA-4979-A46B-A08463CC168D}" srcOrd="0" destOrd="0" presId="urn:microsoft.com/office/officeart/2005/8/layout/chevron2"/>
    <dgm:cxn modelId="{8F0AB0EA-593C-446A-918E-ED2D1219A4C0}" type="presParOf" srcId="{4D39D174-64AD-4836-97AF-BBFCB5E8C0F6}" destId="{EAA61E4F-9667-466A-AF2A-2D5CE91F6070}"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14B18E-6B8A-4C3B-814B-CD55948719E7}" type="doc">
      <dgm:prSet loTypeId="urn:microsoft.com/office/officeart/2008/layout/IncreasingCircleProcess" loCatId="list" qsTypeId="urn:microsoft.com/office/officeart/2005/8/quickstyle/3d3" qsCatId="3D" csTypeId="urn:microsoft.com/office/officeart/2005/8/colors/accent1_4" csCatId="accent1" phldr="1"/>
      <dgm:spPr/>
      <dgm:t>
        <a:bodyPr/>
        <a:lstStyle/>
        <a:p>
          <a:endParaRPr lang="en-SG"/>
        </a:p>
      </dgm:t>
    </dgm:pt>
    <dgm:pt modelId="{25B4E784-919F-4483-98CB-C9773AA488E0}">
      <dgm:prSet phldrT="[Text]" custT="1"/>
      <dgm:spPr/>
      <dgm:t>
        <a:bodyPr/>
        <a:lstStyle/>
        <a:p>
          <a:r>
            <a:rPr lang="vi-VN" sz="2400"/>
            <a:t>Chức năng chính đã hoàn thiện</a:t>
          </a:r>
          <a:endParaRPr lang="en-SG" sz="2400"/>
        </a:p>
      </dgm:t>
    </dgm:pt>
    <dgm:pt modelId="{44F029A9-5DA4-4EEF-BF34-50F12FBFD976}" type="parTrans" cxnId="{F62EB26A-5CCC-4517-BAF1-723A6E1E05CD}">
      <dgm:prSet/>
      <dgm:spPr/>
      <dgm:t>
        <a:bodyPr/>
        <a:lstStyle/>
        <a:p>
          <a:endParaRPr lang="en-SG" sz="1800"/>
        </a:p>
      </dgm:t>
    </dgm:pt>
    <dgm:pt modelId="{CAEB043F-A059-41D3-98CF-5DE22B59696F}" type="sibTrans" cxnId="{F62EB26A-5CCC-4517-BAF1-723A6E1E05CD}">
      <dgm:prSet/>
      <dgm:spPr/>
      <dgm:t>
        <a:bodyPr/>
        <a:lstStyle/>
        <a:p>
          <a:endParaRPr lang="en-SG" sz="1800"/>
        </a:p>
      </dgm:t>
    </dgm:pt>
    <dgm:pt modelId="{3383D2E6-6011-4F35-847E-74A3F990E900}">
      <dgm:prSet phldrT="[Text]" custT="1"/>
      <dgm:spPr/>
      <dgm:t>
        <a:bodyPr/>
        <a:lstStyle/>
        <a:p>
          <a:pPr>
            <a:buFont typeface="Wingdings" panose="05000000000000000000" pitchFamily="2" charset="2"/>
            <a:buChar char="ü"/>
          </a:pPr>
          <a:r>
            <a:rPr lang="vi-VN" sz="2000"/>
            <a:t>Đăng ký, đăng nhập</a:t>
          </a:r>
          <a:endParaRPr lang="en-SG" sz="2000"/>
        </a:p>
      </dgm:t>
    </dgm:pt>
    <dgm:pt modelId="{2D6F4144-A9C2-4E95-BB76-35EEA14D235E}" type="parTrans" cxnId="{0B7677EB-478B-4537-A9C7-DC38F6AA02E4}">
      <dgm:prSet/>
      <dgm:spPr/>
      <dgm:t>
        <a:bodyPr/>
        <a:lstStyle/>
        <a:p>
          <a:endParaRPr lang="en-SG" sz="1800"/>
        </a:p>
      </dgm:t>
    </dgm:pt>
    <dgm:pt modelId="{47D64DF9-4968-4968-92F6-FFA5795F110D}" type="sibTrans" cxnId="{0B7677EB-478B-4537-A9C7-DC38F6AA02E4}">
      <dgm:prSet/>
      <dgm:spPr/>
      <dgm:t>
        <a:bodyPr/>
        <a:lstStyle/>
        <a:p>
          <a:endParaRPr lang="en-SG" sz="1800"/>
        </a:p>
      </dgm:t>
    </dgm:pt>
    <dgm:pt modelId="{3A965277-B1E2-4767-B9E6-F4F2C714453C}">
      <dgm:prSet phldrT="[Text]" custT="1"/>
      <dgm:spPr/>
      <dgm:t>
        <a:bodyPr/>
        <a:lstStyle/>
        <a:p>
          <a:pPr>
            <a:buNone/>
          </a:pPr>
          <a:r>
            <a:rPr lang="vi-VN" sz="2000"/>
            <a:t>Tạo, sửa, xóa deck và card</a:t>
          </a:r>
        </a:p>
        <a:p>
          <a:pPr>
            <a:buNone/>
          </a:pPr>
          <a:r>
            <a:rPr lang="vi-VN" sz="2000"/>
            <a:t>Sử dụng thuật toán ngắt quãng</a:t>
          </a:r>
        </a:p>
      </dgm:t>
    </dgm:pt>
    <dgm:pt modelId="{61B9393B-1776-4ED4-B9B8-A2B6BA203EA8}" type="parTrans" cxnId="{80E0C285-63CA-4310-8C2C-BEFDCA67040C}">
      <dgm:prSet/>
      <dgm:spPr/>
      <dgm:t>
        <a:bodyPr/>
        <a:lstStyle/>
        <a:p>
          <a:endParaRPr lang="en-SG" sz="1800"/>
        </a:p>
      </dgm:t>
    </dgm:pt>
    <dgm:pt modelId="{D46A967C-556B-4764-8458-E6716F735BB1}" type="sibTrans" cxnId="{80E0C285-63CA-4310-8C2C-BEFDCA67040C}">
      <dgm:prSet/>
      <dgm:spPr/>
      <dgm:t>
        <a:bodyPr/>
        <a:lstStyle/>
        <a:p>
          <a:endParaRPr lang="en-SG" sz="1800"/>
        </a:p>
      </dgm:t>
    </dgm:pt>
    <dgm:pt modelId="{44B9B983-8D9F-42F2-B902-25531EB34A3F}">
      <dgm:prSet phldrT="[Text]" custT="1"/>
      <dgm:spPr/>
      <dgm:t>
        <a:bodyPr/>
        <a:lstStyle/>
        <a:p>
          <a:pPr>
            <a:buNone/>
          </a:pPr>
          <a:r>
            <a:rPr lang="vi-VN" sz="2000"/>
            <a:t>Chat with AI: giải nghĩa, lấy ví dụ</a:t>
          </a:r>
        </a:p>
        <a:p>
          <a:pPr>
            <a:buNone/>
          </a:pPr>
          <a:endParaRPr lang="en-SG" sz="2000"/>
        </a:p>
      </dgm:t>
    </dgm:pt>
    <dgm:pt modelId="{4F94E2DA-3B9F-412C-98B6-B8AD660961AB}" type="parTrans" cxnId="{8026155A-07A5-4060-AB46-C4D235EC7AF7}">
      <dgm:prSet/>
      <dgm:spPr/>
      <dgm:t>
        <a:bodyPr/>
        <a:lstStyle/>
        <a:p>
          <a:endParaRPr lang="en-SG" sz="1800"/>
        </a:p>
      </dgm:t>
    </dgm:pt>
    <dgm:pt modelId="{591E97D6-7D2A-46E7-89B8-CD0C9A6C526F}" type="sibTrans" cxnId="{8026155A-07A5-4060-AB46-C4D235EC7AF7}">
      <dgm:prSet/>
      <dgm:spPr/>
      <dgm:t>
        <a:bodyPr/>
        <a:lstStyle/>
        <a:p>
          <a:endParaRPr lang="en-SG" sz="1800"/>
        </a:p>
      </dgm:t>
    </dgm:pt>
    <dgm:pt modelId="{92089ADF-34FA-4DCB-BEC3-FC916D693BB1}">
      <dgm:prSet phldrT="[Text]" custT="1"/>
      <dgm:spPr/>
      <dgm:t>
        <a:bodyPr/>
        <a:lstStyle/>
        <a:p>
          <a:r>
            <a:rPr lang="vi-VN" sz="2400"/>
            <a:t>Giao diện và trải nghiệm người dùng </a:t>
          </a:r>
          <a:endParaRPr lang="en-SG" sz="2400"/>
        </a:p>
      </dgm:t>
    </dgm:pt>
    <dgm:pt modelId="{30FAD9A2-F1CB-4BD1-81DF-C53651E85652}" type="parTrans" cxnId="{58AD24C5-506F-43D9-A760-9C7475ED68FF}">
      <dgm:prSet/>
      <dgm:spPr/>
      <dgm:t>
        <a:bodyPr/>
        <a:lstStyle/>
        <a:p>
          <a:endParaRPr lang="en-SG" sz="1800"/>
        </a:p>
      </dgm:t>
    </dgm:pt>
    <dgm:pt modelId="{2E382DB7-6543-4FAC-AC87-064B3D014BEB}" type="sibTrans" cxnId="{58AD24C5-506F-43D9-A760-9C7475ED68FF}">
      <dgm:prSet/>
      <dgm:spPr/>
      <dgm:t>
        <a:bodyPr/>
        <a:lstStyle/>
        <a:p>
          <a:endParaRPr lang="en-SG" sz="1800"/>
        </a:p>
      </dgm:t>
    </dgm:pt>
    <dgm:pt modelId="{D0C66908-AE7A-49B3-A2AE-E583C2B90825}">
      <dgm:prSet phldrT="[Text]" custT="1"/>
      <dgm:spPr/>
      <dgm:t>
        <a:bodyPr/>
        <a:lstStyle/>
        <a:p>
          <a:r>
            <a:rPr lang="vi-VN" sz="2000"/>
            <a:t>Thiết kế đơn giản – trực quan – dễ thao tác</a:t>
          </a:r>
          <a:endParaRPr lang="en-SG" sz="2000"/>
        </a:p>
      </dgm:t>
    </dgm:pt>
    <dgm:pt modelId="{E724680C-C1BC-4E47-AE03-67A074A22525}" type="parTrans" cxnId="{2E46B526-ACA2-46DB-AFB4-41BB41A69333}">
      <dgm:prSet/>
      <dgm:spPr/>
      <dgm:t>
        <a:bodyPr/>
        <a:lstStyle/>
        <a:p>
          <a:endParaRPr lang="en-SG" sz="1800"/>
        </a:p>
      </dgm:t>
    </dgm:pt>
    <dgm:pt modelId="{5B93E3F0-AA49-4C5B-AE51-235DE3F644A8}" type="sibTrans" cxnId="{2E46B526-ACA2-46DB-AFB4-41BB41A69333}">
      <dgm:prSet/>
      <dgm:spPr/>
      <dgm:t>
        <a:bodyPr/>
        <a:lstStyle/>
        <a:p>
          <a:endParaRPr lang="en-SG" sz="1800"/>
        </a:p>
      </dgm:t>
    </dgm:pt>
    <dgm:pt modelId="{A0907E16-EAFA-4FD6-B8A5-052844FFEEC2}">
      <dgm:prSet phldrT="[Text]" custT="1"/>
      <dgm:spPr/>
      <dgm:t>
        <a:bodyPr/>
        <a:lstStyle/>
        <a:p>
          <a:r>
            <a:rPr lang="vi-VN" sz="2000"/>
            <a:t>Có thể tìm kiếm deck/card theo tag</a:t>
          </a:r>
          <a:endParaRPr lang="en-SG" sz="2000"/>
        </a:p>
      </dgm:t>
    </dgm:pt>
    <dgm:pt modelId="{12702F27-D517-48A2-B031-EF491DFA124C}" type="parTrans" cxnId="{12940C35-BEC9-4AD9-AB49-0DC4F7A8062B}">
      <dgm:prSet/>
      <dgm:spPr/>
      <dgm:t>
        <a:bodyPr/>
        <a:lstStyle/>
        <a:p>
          <a:endParaRPr lang="en-SG" sz="1800"/>
        </a:p>
      </dgm:t>
    </dgm:pt>
    <dgm:pt modelId="{FF27792A-DC00-4AD3-A208-9124E905EA52}" type="sibTrans" cxnId="{12940C35-BEC9-4AD9-AB49-0DC4F7A8062B}">
      <dgm:prSet/>
      <dgm:spPr/>
      <dgm:t>
        <a:bodyPr/>
        <a:lstStyle/>
        <a:p>
          <a:endParaRPr lang="en-SG" sz="1800"/>
        </a:p>
      </dgm:t>
    </dgm:pt>
    <dgm:pt modelId="{1477A39A-6DCA-484B-AD29-49F3330CF335}">
      <dgm:prSet phldrT="[Text]" phldr="1" custT="1"/>
      <dgm:spPr/>
      <dgm:t>
        <a:bodyPr/>
        <a:lstStyle/>
        <a:p>
          <a:endParaRPr lang="en-SG" sz="2000"/>
        </a:p>
      </dgm:t>
    </dgm:pt>
    <dgm:pt modelId="{25BEA900-B475-45EE-A563-878CE22FD8D7}" type="parTrans" cxnId="{6519D628-6FDC-4A2C-A97F-FDD69A0941B7}">
      <dgm:prSet/>
      <dgm:spPr/>
      <dgm:t>
        <a:bodyPr/>
        <a:lstStyle/>
        <a:p>
          <a:endParaRPr lang="en-SG" sz="1800"/>
        </a:p>
      </dgm:t>
    </dgm:pt>
    <dgm:pt modelId="{8EB28829-CA93-4F3A-86E6-FCFB486FD677}" type="sibTrans" cxnId="{6519D628-6FDC-4A2C-A97F-FDD69A0941B7}">
      <dgm:prSet/>
      <dgm:spPr/>
      <dgm:t>
        <a:bodyPr/>
        <a:lstStyle/>
        <a:p>
          <a:endParaRPr lang="en-SG" sz="1800"/>
        </a:p>
      </dgm:t>
    </dgm:pt>
    <dgm:pt modelId="{9D33652C-4DC0-453A-A4DF-C245CC9C8241}" type="pres">
      <dgm:prSet presAssocID="{D314B18E-6B8A-4C3B-814B-CD55948719E7}" presName="Name0" presStyleCnt="0">
        <dgm:presLayoutVars>
          <dgm:chMax val="7"/>
          <dgm:chPref val="7"/>
          <dgm:dir/>
          <dgm:animOne val="branch"/>
          <dgm:animLvl val="lvl"/>
        </dgm:presLayoutVars>
      </dgm:prSet>
      <dgm:spPr/>
    </dgm:pt>
    <dgm:pt modelId="{28EC1185-7852-4214-B072-61166D2B489A}" type="pres">
      <dgm:prSet presAssocID="{25B4E784-919F-4483-98CB-C9773AA488E0}" presName="composite" presStyleCnt="0"/>
      <dgm:spPr/>
    </dgm:pt>
    <dgm:pt modelId="{EF9E9FAA-8C2F-48AF-AE4A-17981F345155}" type="pres">
      <dgm:prSet presAssocID="{25B4E784-919F-4483-98CB-C9773AA488E0}" presName="BackAccent" presStyleLbl="bgShp" presStyleIdx="0" presStyleCnt="2" custScaleX="78903" custScaleY="78828" custLinFactNeighborX="-47341"/>
      <dgm:spPr>
        <a:solidFill>
          <a:schemeClr val="accent1">
            <a:lumMod val="60000"/>
            <a:lumOff val="40000"/>
          </a:schemeClr>
        </a:solidFill>
      </dgm:spPr>
    </dgm:pt>
    <dgm:pt modelId="{5DE36553-3F5A-486E-A3CC-47E089988C27}" type="pres">
      <dgm:prSet presAssocID="{25B4E784-919F-4483-98CB-C9773AA488E0}" presName="Accent" presStyleLbl="alignNode1" presStyleIdx="0" presStyleCnt="2" custScaleX="78903" custScaleY="78828" custLinFactNeighborX="-59192"/>
      <dgm:spPr>
        <a:solidFill>
          <a:srgbClr val="FF3300"/>
        </a:solidFill>
      </dgm:spPr>
    </dgm:pt>
    <dgm:pt modelId="{414EC617-E59A-400E-BD10-3DAF589E4F73}" type="pres">
      <dgm:prSet presAssocID="{25B4E784-919F-4483-98CB-C9773AA488E0}" presName="Child" presStyleLbl="revTx" presStyleIdx="0" presStyleCnt="4" custScaleX="133329">
        <dgm:presLayoutVars>
          <dgm:chMax val="0"/>
          <dgm:chPref val="0"/>
          <dgm:bulletEnabled val="1"/>
        </dgm:presLayoutVars>
      </dgm:prSet>
      <dgm:spPr/>
    </dgm:pt>
    <dgm:pt modelId="{C5EF9299-B0DC-4AAD-8096-1D5BBD09C40A}" type="pres">
      <dgm:prSet presAssocID="{25B4E784-919F-4483-98CB-C9773AA488E0}" presName="Parent" presStyleLbl="revTx" presStyleIdx="1" presStyleCnt="4" custScaleX="151618" custScaleY="69074" custLinFactNeighborX="-19" custLinFactNeighborY="-4877">
        <dgm:presLayoutVars>
          <dgm:chMax val="1"/>
          <dgm:chPref val="1"/>
          <dgm:bulletEnabled val="1"/>
        </dgm:presLayoutVars>
      </dgm:prSet>
      <dgm:spPr/>
    </dgm:pt>
    <dgm:pt modelId="{21E74723-7A0C-4AF0-85AD-242A2526DA9A}" type="pres">
      <dgm:prSet presAssocID="{CAEB043F-A059-41D3-98CF-5DE22B59696F}" presName="sibTrans" presStyleCnt="0"/>
      <dgm:spPr/>
    </dgm:pt>
    <dgm:pt modelId="{E4FF672D-C721-4F84-BE10-6017105059CF}" type="pres">
      <dgm:prSet presAssocID="{92089ADF-34FA-4DCB-BEC3-FC916D693BB1}" presName="composite" presStyleCnt="0"/>
      <dgm:spPr/>
    </dgm:pt>
    <dgm:pt modelId="{B91DEC81-BDC0-43D3-8352-F2B03E8E0A30}" type="pres">
      <dgm:prSet presAssocID="{92089ADF-34FA-4DCB-BEC3-FC916D693BB1}" presName="BackAccent" presStyleLbl="bgShp" presStyleIdx="1" presStyleCnt="2" custScaleX="77194" custScaleY="77194" custLinFactNeighborX="-13524"/>
      <dgm:spPr/>
    </dgm:pt>
    <dgm:pt modelId="{C7375172-6B37-447D-A5D0-701A771455B7}" type="pres">
      <dgm:prSet presAssocID="{92089ADF-34FA-4DCB-BEC3-FC916D693BB1}" presName="Accent" presStyleLbl="alignNode1" presStyleIdx="1" presStyleCnt="2" custScaleX="77194" custScaleY="77194" custLinFactNeighborX="-16912"/>
      <dgm:spPr>
        <a:solidFill>
          <a:srgbClr val="FF3300"/>
        </a:solidFill>
      </dgm:spPr>
    </dgm:pt>
    <dgm:pt modelId="{FE455406-D911-4603-972E-2CCA24393A74}" type="pres">
      <dgm:prSet presAssocID="{92089ADF-34FA-4DCB-BEC3-FC916D693BB1}" presName="Child" presStyleLbl="revTx" presStyleIdx="2" presStyleCnt="4" custScaleX="165985" custLinFactNeighborX="24023">
        <dgm:presLayoutVars>
          <dgm:chMax val="0"/>
          <dgm:chPref val="0"/>
          <dgm:bulletEnabled val="1"/>
        </dgm:presLayoutVars>
      </dgm:prSet>
      <dgm:spPr/>
    </dgm:pt>
    <dgm:pt modelId="{974E9862-6CFB-48F3-8780-501A6B1406CC}" type="pres">
      <dgm:prSet presAssocID="{92089ADF-34FA-4DCB-BEC3-FC916D693BB1}" presName="Parent" presStyleLbl="revTx" presStyleIdx="3" presStyleCnt="4" custScaleX="170540" custScaleY="57290" custLinFactNeighborX="20113" custLinFactNeighborY="-6765">
        <dgm:presLayoutVars>
          <dgm:chMax val="1"/>
          <dgm:chPref val="1"/>
          <dgm:bulletEnabled val="1"/>
        </dgm:presLayoutVars>
      </dgm:prSet>
      <dgm:spPr/>
    </dgm:pt>
  </dgm:ptLst>
  <dgm:cxnLst>
    <dgm:cxn modelId="{2E46B526-ACA2-46DB-AFB4-41BB41A69333}" srcId="{92089ADF-34FA-4DCB-BEC3-FC916D693BB1}" destId="{D0C66908-AE7A-49B3-A2AE-E583C2B90825}" srcOrd="0" destOrd="0" parTransId="{E724680C-C1BC-4E47-AE03-67A074A22525}" sibTransId="{5B93E3F0-AA49-4C5B-AE51-235DE3F644A8}"/>
    <dgm:cxn modelId="{6519D628-6FDC-4A2C-A97F-FDD69A0941B7}" srcId="{92089ADF-34FA-4DCB-BEC3-FC916D693BB1}" destId="{1477A39A-6DCA-484B-AD29-49F3330CF335}" srcOrd="2" destOrd="0" parTransId="{25BEA900-B475-45EE-A563-878CE22FD8D7}" sibTransId="{8EB28829-CA93-4F3A-86E6-FCFB486FD677}"/>
    <dgm:cxn modelId="{56B34B31-43E2-4BEC-8B45-F02394CE9724}" type="presOf" srcId="{D314B18E-6B8A-4C3B-814B-CD55948719E7}" destId="{9D33652C-4DC0-453A-A4DF-C245CC9C8241}" srcOrd="0" destOrd="0" presId="urn:microsoft.com/office/officeart/2008/layout/IncreasingCircleProcess"/>
    <dgm:cxn modelId="{12940C35-BEC9-4AD9-AB49-0DC4F7A8062B}" srcId="{92089ADF-34FA-4DCB-BEC3-FC916D693BB1}" destId="{A0907E16-EAFA-4FD6-B8A5-052844FFEEC2}" srcOrd="1" destOrd="0" parTransId="{12702F27-D517-48A2-B031-EF491DFA124C}" sibTransId="{FF27792A-DC00-4AD3-A208-9124E905EA52}"/>
    <dgm:cxn modelId="{20478A68-F7FA-4438-8F27-8E194254F43B}" type="presOf" srcId="{D0C66908-AE7A-49B3-A2AE-E583C2B90825}" destId="{FE455406-D911-4603-972E-2CCA24393A74}" srcOrd="0" destOrd="0" presId="urn:microsoft.com/office/officeart/2008/layout/IncreasingCircleProcess"/>
    <dgm:cxn modelId="{F62EB26A-5CCC-4517-BAF1-723A6E1E05CD}" srcId="{D314B18E-6B8A-4C3B-814B-CD55948719E7}" destId="{25B4E784-919F-4483-98CB-C9773AA488E0}" srcOrd="0" destOrd="0" parTransId="{44F029A9-5DA4-4EEF-BF34-50F12FBFD976}" sibTransId="{CAEB043F-A059-41D3-98CF-5DE22B59696F}"/>
    <dgm:cxn modelId="{ACE4CC6F-C020-4813-9607-9658A1D59EBD}" type="presOf" srcId="{1477A39A-6DCA-484B-AD29-49F3330CF335}" destId="{FE455406-D911-4603-972E-2CCA24393A74}" srcOrd="0" destOrd="2" presId="urn:microsoft.com/office/officeart/2008/layout/IncreasingCircleProcess"/>
    <dgm:cxn modelId="{7CBF3577-A45E-49AD-A9F9-20356F846D35}" type="presOf" srcId="{A0907E16-EAFA-4FD6-B8A5-052844FFEEC2}" destId="{FE455406-D911-4603-972E-2CCA24393A74}" srcOrd="0" destOrd="1" presId="urn:microsoft.com/office/officeart/2008/layout/IncreasingCircleProcess"/>
    <dgm:cxn modelId="{8026155A-07A5-4060-AB46-C4D235EC7AF7}" srcId="{25B4E784-919F-4483-98CB-C9773AA488E0}" destId="{44B9B983-8D9F-42F2-B902-25531EB34A3F}" srcOrd="2" destOrd="0" parTransId="{4F94E2DA-3B9F-412C-98B6-B8AD660961AB}" sibTransId="{591E97D6-7D2A-46E7-89B8-CD0C9A6C526F}"/>
    <dgm:cxn modelId="{80E0C285-63CA-4310-8C2C-BEFDCA67040C}" srcId="{25B4E784-919F-4483-98CB-C9773AA488E0}" destId="{3A965277-B1E2-4767-B9E6-F4F2C714453C}" srcOrd="1" destOrd="0" parTransId="{61B9393B-1776-4ED4-B9B8-A2B6BA203EA8}" sibTransId="{D46A967C-556B-4764-8458-E6716F735BB1}"/>
    <dgm:cxn modelId="{86B4A191-AC75-4BF2-8235-2494CE91458B}" type="presOf" srcId="{3383D2E6-6011-4F35-847E-74A3F990E900}" destId="{414EC617-E59A-400E-BD10-3DAF589E4F73}" srcOrd="0" destOrd="0" presId="urn:microsoft.com/office/officeart/2008/layout/IncreasingCircleProcess"/>
    <dgm:cxn modelId="{4359FDA7-6A51-4ED4-999E-D38655F7B20D}" type="presOf" srcId="{92089ADF-34FA-4DCB-BEC3-FC916D693BB1}" destId="{974E9862-6CFB-48F3-8780-501A6B1406CC}" srcOrd="0" destOrd="0" presId="urn:microsoft.com/office/officeart/2008/layout/IncreasingCircleProcess"/>
    <dgm:cxn modelId="{F04F91BE-3219-47EE-8411-66BD2DFDB51C}" type="presOf" srcId="{3A965277-B1E2-4767-B9E6-F4F2C714453C}" destId="{414EC617-E59A-400E-BD10-3DAF589E4F73}" srcOrd="0" destOrd="1" presId="urn:microsoft.com/office/officeart/2008/layout/IncreasingCircleProcess"/>
    <dgm:cxn modelId="{58AD24C5-506F-43D9-A760-9C7475ED68FF}" srcId="{D314B18E-6B8A-4C3B-814B-CD55948719E7}" destId="{92089ADF-34FA-4DCB-BEC3-FC916D693BB1}" srcOrd="1" destOrd="0" parTransId="{30FAD9A2-F1CB-4BD1-81DF-C53651E85652}" sibTransId="{2E382DB7-6543-4FAC-AC87-064B3D014BEB}"/>
    <dgm:cxn modelId="{37C568D8-CD9D-4B1B-B724-44433ECDD18A}" type="presOf" srcId="{25B4E784-919F-4483-98CB-C9773AA488E0}" destId="{C5EF9299-B0DC-4AAD-8096-1D5BBD09C40A}" srcOrd="0" destOrd="0" presId="urn:microsoft.com/office/officeart/2008/layout/IncreasingCircleProcess"/>
    <dgm:cxn modelId="{0B7677EB-478B-4537-A9C7-DC38F6AA02E4}" srcId="{25B4E784-919F-4483-98CB-C9773AA488E0}" destId="{3383D2E6-6011-4F35-847E-74A3F990E900}" srcOrd="0" destOrd="0" parTransId="{2D6F4144-A9C2-4E95-BB76-35EEA14D235E}" sibTransId="{47D64DF9-4968-4968-92F6-FFA5795F110D}"/>
    <dgm:cxn modelId="{0DA5ABEC-FFE8-4E02-8E7D-DDB787A03AA5}" type="presOf" srcId="{44B9B983-8D9F-42F2-B902-25531EB34A3F}" destId="{414EC617-E59A-400E-BD10-3DAF589E4F73}" srcOrd="0" destOrd="2" presId="urn:microsoft.com/office/officeart/2008/layout/IncreasingCircleProcess"/>
    <dgm:cxn modelId="{F9DAB315-239C-4A5A-9DAC-4426BB633FA8}" type="presParOf" srcId="{9D33652C-4DC0-453A-A4DF-C245CC9C8241}" destId="{28EC1185-7852-4214-B072-61166D2B489A}" srcOrd="0" destOrd="0" presId="urn:microsoft.com/office/officeart/2008/layout/IncreasingCircleProcess"/>
    <dgm:cxn modelId="{5CAF07F2-AF3F-4394-96C5-784031BFBCAA}" type="presParOf" srcId="{28EC1185-7852-4214-B072-61166D2B489A}" destId="{EF9E9FAA-8C2F-48AF-AE4A-17981F345155}" srcOrd="0" destOrd="0" presId="urn:microsoft.com/office/officeart/2008/layout/IncreasingCircleProcess"/>
    <dgm:cxn modelId="{8B9BEA54-2755-4AD4-8997-FAF617C2F79D}" type="presParOf" srcId="{28EC1185-7852-4214-B072-61166D2B489A}" destId="{5DE36553-3F5A-486E-A3CC-47E089988C27}" srcOrd="1" destOrd="0" presId="urn:microsoft.com/office/officeart/2008/layout/IncreasingCircleProcess"/>
    <dgm:cxn modelId="{D5FB08B9-B794-4E88-A143-E4BBC6203ED2}" type="presParOf" srcId="{28EC1185-7852-4214-B072-61166D2B489A}" destId="{414EC617-E59A-400E-BD10-3DAF589E4F73}" srcOrd="2" destOrd="0" presId="urn:microsoft.com/office/officeart/2008/layout/IncreasingCircleProcess"/>
    <dgm:cxn modelId="{0A341725-80A3-444C-AC88-9F5F6FA5F364}" type="presParOf" srcId="{28EC1185-7852-4214-B072-61166D2B489A}" destId="{C5EF9299-B0DC-4AAD-8096-1D5BBD09C40A}" srcOrd="3" destOrd="0" presId="urn:microsoft.com/office/officeart/2008/layout/IncreasingCircleProcess"/>
    <dgm:cxn modelId="{7B2AB8F9-8C60-40A1-B3FF-FAF0C9CA04A0}" type="presParOf" srcId="{9D33652C-4DC0-453A-A4DF-C245CC9C8241}" destId="{21E74723-7A0C-4AF0-85AD-242A2526DA9A}" srcOrd="1" destOrd="0" presId="urn:microsoft.com/office/officeart/2008/layout/IncreasingCircleProcess"/>
    <dgm:cxn modelId="{289357C6-20AB-40F7-8EFA-08760DF74055}" type="presParOf" srcId="{9D33652C-4DC0-453A-A4DF-C245CC9C8241}" destId="{E4FF672D-C721-4F84-BE10-6017105059CF}" srcOrd="2" destOrd="0" presId="urn:microsoft.com/office/officeart/2008/layout/IncreasingCircleProcess"/>
    <dgm:cxn modelId="{68D44C93-A4EC-43E7-AC58-FE2CAA369FBF}" type="presParOf" srcId="{E4FF672D-C721-4F84-BE10-6017105059CF}" destId="{B91DEC81-BDC0-43D3-8352-F2B03E8E0A30}" srcOrd="0" destOrd="0" presId="urn:microsoft.com/office/officeart/2008/layout/IncreasingCircleProcess"/>
    <dgm:cxn modelId="{6E2B45B5-1ADD-404C-AF19-A05E388133D7}" type="presParOf" srcId="{E4FF672D-C721-4F84-BE10-6017105059CF}" destId="{C7375172-6B37-447D-A5D0-701A771455B7}" srcOrd="1" destOrd="0" presId="urn:microsoft.com/office/officeart/2008/layout/IncreasingCircleProcess"/>
    <dgm:cxn modelId="{B3A0C4F5-3E5F-42F3-99C2-903B155FBA08}" type="presParOf" srcId="{E4FF672D-C721-4F84-BE10-6017105059CF}" destId="{FE455406-D911-4603-972E-2CCA24393A74}" srcOrd="2" destOrd="0" presId="urn:microsoft.com/office/officeart/2008/layout/IncreasingCircleProcess"/>
    <dgm:cxn modelId="{AFE7FC79-9FC7-4D21-A202-2AB460A8D378}" type="presParOf" srcId="{E4FF672D-C721-4F84-BE10-6017105059CF}" destId="{974E9862-6CFB-48F3-8780-501A6B1406CC}" srcOrd="3" destOrd="0" presId="urn:microsoft.com/office/officeart/2008/layout/Increasing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BF9CAA-BB05-44DF-9732-6521250D6DC7}">
      <dsp:nvSpPr>
        <dsp:cNvPr id="0" name=""/>
        <dsp:cNvSpPr/>
      </dsp:nvSpPr>
      <dsp:spPr>
        <a:xfrm rot="5400000">
          <a:off x="-130899" y="134166"/>
          <a:ext cx="872664" cy="610864"/>
        </a:xfrm>
        <a:prstGeom prst="chevron">
          <a:avLst/>
        </a:prstGeom>
        <a:solidFill>
          <a:schemeClr val="accent1">
            <a:lumMod val="75000"/>
          </a:schemeClr>
        </a:solidFill>
        <a:ln w="12700" cap="flat" cmpd="sng" algn="ctr">
          <a:solidFill>
            <a:schemeClr val="tx2">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latin typeface="Arial"/>
              <a:cs typeface="Arial"/>
            </a:rPr>
            <a:t>I</a:t>
          </a:r>
        </a:p>
      </dsp:txBody>
      <dsp:txXfrm rot="-5400000">
        <a:off x="1" y="308698"/>
        <a:ext cx="610864" cy="261800"/>
      </dsp:txXfrm>
    </dsp:sp>
    <dsp:sp modelId="{B566FD6D-563A-4AC4-A96C-4A0EC7142B68}">
      <dsp:nvSpPr>
        <dsp:cNvPr id="0" name=""/>
        <dsp:cNvSpPr/>
      </dsp:nvSpPr>
      <dsp:spPr>
        <a:xfrm rot="5400000">
          <a:off x="3329292" y="-2735958"/>
          <a:ext cx="567529" cy="6045982"/>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rtl="0">
            <a:lnSpc>
              <a:spcPct val="90000"/>
            </a:lnSpc>
            <a:spcBef>
              <a:spcPct val="0"/>
            </a:spcBef>
            <a:spcAft>
              <a:spcPct val="15000"/>
            </a:spcAft>
            <a:buChar char="•"/>
          </a:pPr>
          <a:r>
            <a:rPr lang="vi-VN" sz="2400" b="0" kern="1200" cap="none" spc="0">
              <a:ln w="0"/>
              <a:solidFill>
                <a:schemeClr val="tx2"/>
              </a:solidFill>
              <a:effectLst>
                <a:outerShdw blurRad="38100" dist="25400" dir="5400000" algn="ctr" rotWithShape="0">
                  <a:srgbClr val="6E747A">
                    <a:alpha val="43000"/>
                  </a:srgbClr>
                </a:outerShdw>
              </a:effectLst>
              <a:latin typeface="Arial"/>
              <a:cs typeface="Arial"/>
            </a:rPr>
            <a:t>MÔ TẢ BÀI TOÁN</a:t>
          </a:r>
          <a:endParaRPr lang="en-US" sz="2400" b="0" kern="1200" cap="none" spc="0">
            <a:ln w="0"/>
            <a:solidFill>
              <a:schemeClr val="tx2"/>
            </a:solidFill>
            <a:effectLst>
              <a:outerShdw blurRad="38100" dist="25400" dir="5400000" algn="ctr" rotWithShape="0">
                <a:srgbClr val="6E747A">
                  <a:alpha val="43000"/>
                </a:srgbClr>
              </a:outerShdw>
            </a:effectLst>
            <a:latin typeface="Arial"/>
            <a:cs typeface="Arial"/>
          </a:endParaRPr>
        </a:p>
      </dsp:txBody>
      <dsp:txXfrm rot="-5400000">
        <a:off x="590066" y="30972"/>
        <a:ext cx="6018278" cy="512121"/>
      </dsp:txXfrm>
    </dsp:sp>
    <dsp:sp modelId="{276EACBB-62C4-4424-AC3D-4C031565B66E}">
      <dsp:nvSpPr>
        <dsp:cNvPr id="0" name=""/>
        <dsp:cNvSpPr/>
      </dsp:nvSpPr>
      <dsp:spPr>
        <a:xfrm rot="5400000">
          <a:off x="-130899" y="886629"/>
          <a:ext cx="872664" cy="610864"/>
        </a:xfrm>
        <a:prstGeom prst="chevron">
          <a:avLst/>
        </a:prstGeom>
        <a:solidFill>
          <a:schemeClr val="accent1">
            <a:lumMod val="75000"/>
          </a:schemeClr>
        </a:solidFill>
        <a:ln w="12700" cap="flat" cmpd="sng" algn="ctr">
          <a:solidFill>
            <a:schemeClr val="tx2">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latin typeface="Arial"/>
              <a:cs typeface="Arial"/>
            </a:rPr>
            <a:t>II</a:t>
          </a:r>
        </a:p>
      </dsp:txBody>
      <dsp:txXfrm rot="-5400000">
        <a:off x="1" y="1061161"/>
        <a:ext cx="610864" cy="261800"/>
      </dsp:txXfrm>
    </dsp:sp>
    <dsp:sp modelId="{F94033D1-CA6B-40B7-A25D-030A5524E92F}">
      <dsp:nvSpPr>
        <dsp:cNvPr id="0" name=""/>
        <dsp:cNvSpPr/>
      </dsp:nvSpPr>
      <dsp:spPr>
        <a:xfrm rot="5400000">
          <a:off x="3350240" y="-2039318"/>
          <a:ext cx="567231" cy="6045982"/>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vi-VN" sz="2400" b="0" kern="1200" cap="none" spc="0">
              <a:ln w="0"/>
              <a:solidFill>
                <a:schemeClr val="tx2"/>
              </a:solidFill>
              <a:effectLst>
                <a:outerShdw blurRad="38100" dist="25400" dir="5400000" algn="ctr" rotWithShape="0">
                  <a:srgbClr val="6E747A">
                    <a:alpha val="43000"/>
                  </a:srgbClr>
                </a:outerShdw>
              </a:effectLst>
              <a:latin typeface="Arial"/>
              <a:ea typeface="DejaVu Sans"/>
              <a:cs typeface="DejaVu Sans"/>
            </a:rPr>
            <a:t>CÔNG NGHỆ SỬ DỤNG</a:t>
          </a:r>
          <a:endParaRPr lang="en-US" sz="2400" b="0" kern="1200" cap="none" spc="0">
            <a:ln w="0"/>
            <a:solidFill>
              <a:schemeClr val="tx2"/>
            </a:solidFill>
            <a:effectLst>
              <a:outerShdw blurRad="38100" dist="25400" dir="5400000" algn="ctr" rotWithShape="0">
                <a:srgbClr val="6E747A">
                  <a:alpha val="43000"/>
                </a:srgbClr>
              </a:outerShdw>
            </a:effectLst>
            <a:latin typeface="Arial"/>
            <a:ea typeface="DejaVu Sans"/>
            <a:cs typeface="DejaVu Sans"/>
          </a:endParaRPr>
        </a:p>
      </dsp:txBody>
      <dsp:txXfrm rot="-5400000">
        <a:off x="610865" y="727747"/>
        <a:ext cx="6018292" cy="511851"/>
      </dsp:txXfrm>
    </dsp:sp>
    <dsp:sp modelId="{AAD904D8-E4BE-42EB-AA6D-5AA5E2FF8B19}">
      <dsp:nvSpPr>
        <dsp:cNvPr id="0" name=""/>
        <dsp:cNvSpPr/>
      </dsp:nvSpPr>
      <dsp:spPr>
        <a:xfrm rot="5400000">
          <a:off x="-130899" y="1632320"/>
          <a:ext cx="872664" cy="610864"/>
        </a:xfrm>
        <a:prstGeom prst="chevron">
          <a:avLst/>
        </a:prstGeom>
        <a:solidFill>
          <a:schemeClr val="accent1">
            <a:lumMod val="75000"/>
          </a:schemeClr>
        </a:solidFill>
        <a:ln w="12700" cap="flat" cmpd="sng" algn="ctr">
          <a:solidFill>
            <a:schemeClr val="tx2">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latin typeface="Arial"/>
              <a:cs typeface="Arial"/>
            </a:rPr>
            <a:t>III</a:t>
          </a:r>
        </a:p>
      </dsp:txBody>
      <dsp:txXfrm rot="-5400000">
        <a:off x="1" y="1806852"/>
        <a:ext cx="610864" cy="261800"/>
      </dsp:txXfrm>
    </dsp:sp>
    <dsp:sp modelId="{73D862DD-E2D5-459B-90F9-79ECED61BDC5}">
      <dsp:nvSpPr>
        <dsp:cNvPr id="0" name=""/>
        <dsp:cNvSpPr/>
      </dsp:nvSpPr>
      <dsp:spPr>
        <a:xfrm rot="5400000">
          <a:off x="3350240" y="-1231182"/>
          <a:ext cx="567231" cy="6045982"/>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vi-VN" sz="2400" b="0" kern="1200" cap="none" spc="0">
              <a:ln w="0"/>
              <a:solidFill>
                <a:srgbClr val="44546A"/>
              </a:solidFill>
              <a:effectLst>
                <a:outerShdw blurRad="38100" dist="25400" dir="5400000" algn="ctr" rotWithShape="0">
                  <a:srgbClr val="6E747A">
                    <a:alpha val="43000"/>
                  </a:srgbClr>
                </a:outerShdw>
              </a:effectLst>
              <a:latin typeface="Arial"/>
              <a:ea typeface="DejaVu Sans"/>
              <a:cs typeface="DejaVu Sans"/>
            </a:rPr>
            <a:t>THIẾT KẾ HỆ THỐNG</a:t>
          </a:r>
          <a:endParaRPr lang="en-US" sz="2400" b="0" kern="1200" cap="none" spc="0">
            <a:ln w="0"/>
            <a:solidFill>
              <a:srgbClr val="44546A"/>
            </a:solidFill>
            <a:effectLst>
              <a:outerShdw blurRad="38100" dist="25400" dir="5400000" algn="ctr" rotWithShape="0">
                <a:srgbClr val="6E747A">
                  <a:alpha val="43000"/>
                </a:srgbClr>
              </a:outerShdw>
            </a:effectLst>
            <a:latin typeface="Arial"/>
            <a:ea typeface="DejaVu Sans"/>
            <a:cs typeface="DejaVu Sans"/>
          </a:endParaRPr>
        </a:p>
      </dsp:txBody>
      <dsp:txXfrm rot="-5400000">
        <a:off x="610865" y="1535883"/>
        <a:ext cx="6018292" cy="511851"/>
      </dsp:txXfrm>
    </dsp:sp>
    <dsp:sp modelId="{8272C0E9-DDD7-4D46-8A73-A8D77EC555AB}">
      <dsp:nvSpPr>
        <dsp:cNvPr id="0" name=""/>
        <dsp:cNvSpPr/>
      </dsp:nvSpPr>
      <dsp:spPr>
        <a:xfrm rot="5400000">
          <a:off x="-130899" y="2391555"/>
          <a:ext cx="872664" cy="610864"/>
        </a:xfrm>
        <a:prstGeom prst="chevron">
          <a:avLst/>
        </a:prstGeom>
        <a:solidFill>
          <a:schemeClr val="accent1">
            <a:lumMod val="75000"/>
          </a:schemeClr>
        </a:solidFill>
        <a:ln w="12700" cap="flat" cmpd="sng" algn="ctr">
          <a:solidFill>
            <a:schemeClr val="tx2">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latin typeface="Arial"/>
              <a:cs typeface="Arial"/>
            </a:rPr>
            <a:t>IV</a:t>
          </a:r>
        </a:p>
      </dsp:txBody>
      <dsp:txXfrm rot="-5400000">
        <a:off x="1" y="2566087"/>
        <a:ext cx="610864" cy="261800"/>
      </dsp:txXfrm>
    </dsp:sp>
    <dsp:sp modelId="{F143158F-535E-497D-A25E-993B65C416A1}">
      <dsp:nvSpPr>
        <dsp:cNvPr id="0" name=""/>
        <dsp:cNvSpPr/>
      </dsp:nvSpPr>
      <dsp:spPr>
        <a:xfrm rot="5400000">
          <a:off x="3350240" y="-478719"/>
          <a:ext cx="567231" cy="6045982"/>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vi-VN" sz="2400" b="0" kern="1200" cap="none" spc="0">
              <a:ln w="0"/>
              <a:solidFill>
                <a:schemeClr val="tx2"/>
              </a:solidFill>
              <a:effectLst>
                <a:outerShdw blurRad="38100" dist="25400" dir="5400000" algn="ctr" rotWithShape="0">
                  <a:srgbClr val="6E747A">
                    <a:alpha val="43000"/>
                  </a:srgbClr>
                </a:outerShdw>
              </a:effectLst>
              <a:latin typeface="Arial"/>
              <a:ea typeface="DejaVu Sans"/>
              <a:cs typeface="DejaVu Sans"/>
            </a:rPr>
            <a:t>CẤU TRÚC CHƯƠNG TRÌNH</a:t>
          </a:r>
          <a:endParaRPr lang="en-US" sz="2400" b="0" kern="1200" cap="none" spc="0">
            <a:ln w="0"/>
            <a:solidFill>
              <a:schemeClr val="tx2"/>
            </a:solidFill>
            <a:effectLst>
              <a:outerShdw blurRad="38100" dist="25400" dir="5400000" algn="ctr" rotWithShape="0">
                <a:srgbClr val="6E747A">
                  <a:alpha val="43000"/>
                </a:srgbClr>
              </a:outerShdw>
            </a:effectLst>
            <a:latin typeface="Arial"/>
            <a:ea typeface="DejaVu Sans"/>
            <a:cs typeface="DejaVu Sans"/>
          </a:endParaRPr>
        </a:p>
      </dsp:txBody>
      <dsp:txXfrm rot="-5400000">
        <a:off x="610865" y="2288346"/>
        <a:ext cx="6018292" cy="511851"/>
      </dsp:txXfrm>
    </dsp:sp>
    <dsp:sp modelId="{2A48D469-6ECA-4979-A46B-A08463CC168D}">
      <dsp:nvSpPr>
        <dsp:cNvPr id="0" name=""/>
        <dsp:cNvSpPr/>
      </dsp:nvSpPr>
      <dsp:spPr>
        <a:xfrm rot="5400000">
          <a:off x="-130899" y="3144018"/>
          <a:ext cx="872664" cy="610864"/>
        </a:xfrm>
        <a:prstGeom prst="chevron">
          <a:avLst/>
        </a:prstGeom>
        <a:solidFill>
          <a:srgbClr val="2F5597"/>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vi-VN" sz="2400" b="0" kern="1200" cap="none" spc="0">
              <a:ln w="0"/>
              <a:solidFill>
                <a:schemeClr val="bg1"/>
              </a:solidFill>
              <a:effectLst>
                <a:outerShdw blurRad="38100" dist="25400" dir="5400000" algn="ctr" rotWithShape="0">
                  <a:srgbClr val="6E747A">
                    <a:alpha val="43000"/>
                  </a:srgbClr>
                </a:outerShdw>
              </a:effectLst>
              <a:latin typeface="Arial"/>
              <a:ea typeface="DejaVu Sans"/>
              <a:cs typeface="DejaVu Sans"/>
            </a:rPr>
            <a:t>V</a:t>
          </a:r>
          <a:endParaRPr lang="en-US" sz="2400" b="0" kern="1200" cap="none" spc="0">
            <a:ln w="0"/>
            <a:solidFill>
              <a:schemeClr val="bg1"/>
            </a:solidFill>
            <a:effectLst>
              <a:outerShdw blurRad="38100" dist="25400" dir="5400000" algn="ctr" rotWithShape="0">
                <a:srgbClr val="6E747A">
                  <a:alpha val="43000"/>
                </a:srgbClr>
              </a:outerShdw>
            </a:effectLst>
            <a:latin typeface="Arial"/>
            <a:ea typeface="DejaVu Sans"/>
            <a:cs typeface="DejaVu Sans"/>
          </a:endParaRPr>
        </a:p>
      </dsp:txBody>
      <dsp:txXfrm rot="-5400000">
        <a:off x="1" y="3318550"/>
        <a:ext cx="610864" cy="261800"/>
      </dsp:txXfrm>
    </dsp:sp>
    <dsp:sp modelId="{EAA61E4F-9667-466A-AF2A-2D5CE91F6070}">
      <dsp:nvSpPr>
        <dsp:cNvPr id="0" name=""/>
        <dsp:cNvSpPr/>
      </dsp:nvSpPr>
      <dsp:spPr>
        <a:xfrm rot="5400000">
          <a:off x="3350240" y="273743"/>
          <a:ext cx="567231" cy="6045982"/>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vi-VN" sz="2400" b="0" kern="1200" cap="none" spc="0">
              <a:ln w="0"/>
              <a:solidFill>
                <a:schemeClr val="tx2"/>
              </a:solidFill>
              <a:effectLst>
                <a:outerShdw blurRad="38100" dist="25400" dir="5400000" algn="ctr" rotWithShape="0">
                  <a:srgbClr val="6E747A">
                    <a:alpha val="43000"/>
                  </a:srgbClr>
                </a:outerShdw>
              </a:effectLst>
              <a:latin typeface="Arial"/>
              <a:ea typeface="DejaVu Sans"/>
              <a:cs typeface="DejaVu Sans"/>
            </a:rPr>
            <a:t>KẾT LUẬN</a:t>
          </a:r>
          <a:endParaRPr lang="en-US" sz="2400" b="0" kern="1200" cap="none" spc="0">
            <a:ln w="0"/>
            <a:solidFill>
              <a:schemeClr val="tx2"/>
            </a:solidFill>
            <a:effectLst>
              <a:outerShdw blurRad="38100" dist="25400" dir="5400000" algn="ctr" rotWithShape="0">
                <a:srgbClr val="6E747A">
                  <a:alpha val="43000"/>
                </a:srgbClr>
              </a:outerShdw>
            </a:effectLst>
            <a:latin typeface="Arial"/>
            <a:ea typeface="DejaVu Sans"/>
            <a:cs typeface="DejaVu Sans"/>
          </a:endParaRPr>
        </a:p>
      </dsp:txBody>
      <dsp:txXfrm rot="-5400000">
        <a:off x="610865" y="3040808"/>
        <a:ext cx="6018292" cy="5118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9E9FAA-8C2F-48AF-AE4A-17981F345155}">
      <dsp:nvSpPr>
        <dsp:cNvPr id="0" name=""/>
        <dsp:cNvSpPr/>
      </dsp:nvSpPr>
      <dsp:spPr>
        <a:xfrm>
          <a:off x="123704" y="0"/>
          <a:ext cx="802738" cy="801974"/>
        </a:xfrm>
        <a:prstGeom prst="ellipse">
          <a:avLst/>
        </a:prstGeom>
        <a:solidFill>
          <a:schemeClr val="accent1">
            <a:lumMod val="60000"/>
            <a:lumOff val="40000"/>
          </a:schemeClr>
        </a:solidFill>
        <a:ln w="6350" cap="flat" cmpd="sng" algn="ctr">
          <a:solidFill>
            <a:schemeClr val="dk1">
              <a:hueOff val="0"/>
              <a:satOff val="0"/>
              <a:lumOff val="0"/>
              <a:alphaOff val="0"/>
            </a:schemeClr>
          </a:solidFill>
          <a:prstDash val="solid"/>
          <a:miter lim="800000"/>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5DE36553-3F5A-486E-A3CC-47E089988C27}">
      <dsp:nvSpPr>
        <dsp:cNvPr id="0" name=""/>
        <dsp:cNvSpPr/>
      </dsp:nvSpPr>
      <dsp:spPr>
        <a:xfrm>
          <a:off x="203849" y="80197"/>
          <a:ext cx="642190" cy="641579"/>
        </a:xfrm>
        <a:prstGeom prst="chord">
          <a:avLst>
            <a:gd name="adj1" fmla="val 0"/>
            <a:gd name="adj2" fmla="val 10800000"/>
          </a:avLst>
        </a:prstGeom>
        <a:solidFill>
          <a:srgbClr val="FF3300"/>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414EC617-E59A-400E-BD10-3DAF589E4F73}">
      <dsp:nvSpPr>
        <dsp:cNvPr id="0" name=""/>
        <dsp:cNvSpPr/>
      </dsp:nvSpPr>
      <dsp:spPr>
        <a:xfrm>
          <a:off x="1225791" y="909674"/>
          <a:ext cx="4012841" cy="4281445"/>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50800" tIns="50800" rIns="50800" bIns="50800" numCol="1" spcCol="1270" anchor="t" anchorCtr="0">
          <a:noAutofit/>
        </a:bodyPr>
        <a:lstStyle/>
        <a:p>
          <a:pPr marL="0" lvl="0" indent="0" algn="l" defTabSz="889000">
            <a:lnSpc>
              <a:spcPct val="90000"/>
            </a:lnSpc>
            <a:spcBef>
              <a:spcPct val="0"/>
            </a:spcBef>
            <a:spcAft>
              <a:spcPct val="35000"/>
            </a:spcAft>
            <a:buFont typeface="Wingdings" panose="05000000000000000000" pitchFamily="2" charset="2"/>
            <a:buNone/>
          </a:pPr>
          <a:r>
            <a:rPr lang="vi-VN" sz="2000" kern="1200"/>
            <a:t>Đăng ký, đăng nhập</a:t>
          </a:r>
          <a:endParaRPr lang="en-SG" sz="2000" kern="1200"/>
        </a:p>
        <a:p>
          <a:pPr marL="0" lvl="0" indent="0" algn="l" defTabSz="889000">
            <a:lnSpc>
              <a:spcPct val="90000"/>
            </a:lnSpc>
            <a:spcBef>
              <a:spcPct val="0"/>
            </a:spcBef>
            <a:spcAft>
              <a:spcPct val="35000"/>
            </a:spcAft>
            <a:buNone/>
          </a:pPr>
          <a:r>
            <a:rPr lang="vi-VN" sz="2000" kern="1200"/>
            <a:t>Tạo, sửa, xóa deck và card</a:t>
          </a:r>
        </a:p>
        <a:p>
          <a:pPr marL="0" lvl="0" indent="0" algn="l" defTabSz="889000">
            <a:lnSpc>
              <a:spcPct val="90000"/>
            </a:lnSpc>
            <a:spcBef>
              <a:spcPct val="0"/>
            </a:spcBef>
            <a:spcAft>
              <a:spcPct val="35000"/>
            </a:spcAft>
            <a:buNone/>
          </a:pPr>
          <a:r>
            <a:rPr lang="vi-VN" sz="2000" kern="1200"/>
            <a:t>Sử dụng thuật toán ngắt quãng</a:t>
          </a:r>
        </a:p>
        <a:p>
          <a:pPr marL="0" lvl="0" indent="0" algn="l" defTabSz="889000">
            <a:lnSpc>
              <a:spcPct val="90000"/>
            </a:lnSpc>
            <a:spcBef>
              <a:spcPct val="0"/>
            </a:spcBef>
            <a:spcAft>
              <a:spcPct val="35000"/>
            </a:spcAft>
            <a:buNone/>
          </a:pPr>
          <a:r>
            <a:rPr lang="vi-VN" sz="2000" kern="1200"/>
            <a:t>Chat with AI: giải nghĩa, lấy ví dụ</a:t>
          </a:r>
        </a:p>
        <a:p>
          <a:pPr marL="0" lvl="0" indent="0" algn="l" defTabSz="889000">
            <a:lnSpc>
              <a:spcPct val="90000"/>
            </a:lnSpc>
            <a:spcBef>
              <a:spcPct val="0"/>
            </a:spcBef>
            <a:spcAft>
              <a:spcPct val="35000"/>
            </a:spcAft>
            <a:buNone/>
          </a:pPr>
          <a:endParaRPr lang="en-SG" sz="2000" kern="1200"/>
        </a:p>
      </dsp:txBody>
      <dsp:txXfrm>
        <a:off x="1225791" y="909674"/>
        <a:ext cx="4012841" cy="4281445"/>
      </dsp:txXfrm>
    </dsp:sp>
    <dsp:sp modelId="{C5EF9299-B0DC-4AAD-8096-1D5BBD09C40A}">
      <dsp:nvSpPr>
        <dsp:cNvPr id="0" name=""/>
        <dsp:cNvSpPr/>
      </dsp:nvSpPr>
      <dsp:spPr>
        <a:xfrm>
          <a:off x="949994" y="0"/>
          <a:ext cx="4563291" cy="70274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60960" tIns="60960" rIns="60960" bIns="60960" numCol="1" spcCol="1270" anchor="b" anchorCtr="0">
          <a:noAutofit/>
        </a:bodyPr>
        <a:lstStyle/>
        <a:p>
          <a:pPr marL="0" lvl="0" indent="0" algn="l" defTabSz="1066800">
            <a:lnSpc>
              <a:spcPct val="90000"/>
            </a:lnSpc>
            <a:spcBef>
              <a:spcPct val="0"/>
            </a:spcBef>
            <a:spcAft>
              <a:spcPct val="35000"/>
            </a:spcAft>
            <a:buNone/>
          </a:pPr>
          <a:r>
            <a:rPr lang="vi-VN" sz="2400" kern="1200"/>
            <a:t>Chức năng chính đã hoàn thiện</a:t>
          </a:r>
          <a:endParaRPr lang="en-SG" sz="2400" kern="1200"/>
        </a:p>
      </dsp:txBody>
      <dsp:txXfrm>
        <a:off x="949994" y="0"/>
        <a:ext cx="4563291" cy="702740"/>
      </dsp:txXfrm>
    </dsp:sp>
    <dsp:sp modelId="{B91DEC81-BDC0-43D3-8352-F2B03E8E0A30}">
      <dsp:nvSpPr>
        <dsp:cNvPr id="0" name=""/>
        <dsp:cNvSpPr/>
      </dsp:nvSpPr>
      <dsp:spPr>
        <a:xfrm>
          <a:off x="5588220" y="4155"/>
          <a:ext cx="785351" cy="785351"/>
        </a:xfrm>
        <a:prstGeom prst="ellipse">
          <a:avLst/>
        </a:prstGeom>
        <a:solidFill>
          <a:schemeClr val="accent1">
            <a:tint val="55000"/>
            <a:hueOff val="0"/>
            <a:satOff val="0"/>
            <a:lumOff val="0"/>
            <a:alphaOff val="0"/>
          </a:schemeClr>
        </a:solidFill>
        <a:ln w="6350" cap="flat" cmpd="sng" algn="ctr">
          <a:solidFill>
            <a:schemeClr val="dk1">
              <a:hueOff val="0"/>
              <a:satOff val="0"/>
              <a:lumOff val="0"/>
              <a:alphaOff val="0"/>
            </a:schemeClr>
          </a:solidFill>
          <a:prstDash val="solid"/>
          <a:miter lim="800000"/>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C7375172-6B37-447D-A5D0-701A771455B7}">
      <dsp:nvSpPr>
        <dsp:cNvPr id="0" name=""/>
        <dsp:cNvSpPr/>
      </dsp:nvSpPr>
      <dsp:spPr>
        <a:xfrm>
          <a:off x="5666698" y="82691"/>
          <a:ext cx="628280" cy="628280"/>
        </a:xfrm>
        <a:prstGeom prst="chord">
          <a:avLst>
            <a:gd name="adj1" fmla="val 16200000"/>
            <a:gd name="adj2" fmla="val 16200000"/>
          </a:avLst>
        </a:prstGeom>
        <a:solidFill>
          <a:srgbClr val="FF3300"/>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FE455406-D911-4603-972E-2CCA24393A74}">
      <dsp:nvSpPr>
        <dsp:cNvPr id="0" name=""/>
        <dsp:cNvSpPr/>
      </dsp:nvSpPr>
      <dsp:spPr>
        <a:xfrm>
          <a:off x="6520026" y="905518"/>
          <a:ext cx="4995698" cy="4281445"/>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50800" tIns="50800" rIns="50800" bIns="50800" numCol="1" spcCol="1270" anchor="t" anchorCtr="0">
          <a:noAutofit/>
        </a:bodyPr>
        <a:lstStyle/>
        <a:p>
          <a:pPr marL="0" lvl="0" indent="0" algn="l" defTabSz="889000">
            <a:lnSpc>
              <a:spcPct val="90000"/>
            </a:lnSpc>
            <a:spcBef>
              <a:spcPct val="0"/>
            </a:spcBef>
            <a:spcAft>
              <a:spcPct val="35000"/>
            </a:spcAft>
            <a:buNone/>
          </a:pPr>
          <a:r>
            <a:rPr lang="vi-VN" sz="2000" kern="1200"/>
            <a:t>Thiết kế đơn giản – trực quan – dễ thao tác</a:t>
          </a:r>
          <a:endParaRPr lang="en-SG" sz="2000" kern="1200"/>
        </a:p>
        <a:p>
          <a:pPr marL="0" lvl="0" indent="0" algn="l" defTabSz="889000">
            <a:lnSpc>
              <a:spcPct val="90000"/>
            </a:lnSpc>
            <a:spcBef>
              <a:spcPct val="0"/>
            </a:spcBef>
            <a:spcAft>
              <a:spcPct val="35000"/>
            </a:spcAft>
            <a:buNone/>
          </a:pPr>
          <a:r>
            <a:rPr lang="vi-VN" sz="2000" kern="1200"/>
            <a:t>Có thể tìm kiếm deck/card theo tag</a:t>
          </a:r>
          <a:endParaRPr lang="en-SG" sz="2000" kern="1200"/>
        </a:p>
        <a:p>
          <a:pPr marL="0" lvl="0" indent="0" algn="l" defTabSz="889000">
            <a:lnSpc>
              <a:spcPct val="90000"/>
            </a:lnSpc>
            <a:spcBef>
              <a:spcPct val="0"/>
            </a:spcBef>
            <a:spcAft>
              <a:spcPct val="35000"/>
            </a:spcAft>
            <a:buNone/>
          </a:pPr>
          <a:endParaRPr lang="en-SG" sz="2000" kern="1200"/>
        </a:p>
      </dsp:txBody>
      <dsp:txXfrm>
        <a:off x="6520026" y="905518"/>
        <a:ext cx="4995698" cy="4281445"/>
      </dsp:txXfrm>
    </dsp:sp>
    <dsp:sp modelId="{974E9862-6CFB-48F3-8780-501A6B1406CC}">
      <dsp:nvSpPr>
        <dsp:cNvPr id="0" name=""/>
        <dsp:cNvSpPr/>
      </dsp:nvSpPr>
      <dsp:spPr>
        <a:xfrm>
          <a:off x="6382932" y="36579"/>
          <a:ext cx="5132792" cy="582853"/>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60960" tIns="60960" rIns="60960" bIns="60960" numCol="1" spcCol="1270" anchor="b" anchorCtr="0">
          <a:noAutofit/>
        </a:bodyPr>
        <a:lstStyle/>
        <a:p>
          <a:pPr marL="0" lvl="0" indent="0" algn="l" defTabSz="1066800">
            <a:lnSpc>
              <a:spcPct val="90000"/>
            </a:lnSpc>
            <a:spcBef>
              <a:spcPct val="0"/>
            </a:spcBef>
            <a:spcAft>
              <a:spcPct val="35000"/>
            </a:spcAft>
            <a:buNone/>
          </a:pPr>
          <a:r>
            <a:rPr lang="vi-VN" sz="2400" kern="1200"/>
            <a:t>Giao diện và trải nghiệm người dùng </a:t>
          </a:r>
          <a:endParaRPr lang="en-SG" sz="2400" kern="1200"/>
        </a:p>
      </dsp:txBody>
      <dsp:txXfrm>
        <a:off x="6382932" y="36579"/>
        <a:ext cx="5132792" cy="582853"/>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IncreasingCircleProcess">
  <dgm:title val=""/>
  <dgm:desc val=""/>
  <dgm:catLst>
    <dgm:cat type="list" pri="8300"/>
    <dgm:cat type="process" pri="43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param type="horzAlign" val="ctr"/>
          <dgm:param type="vertAlign" val="t"/>
        </dgm:alg>
      </dgm:if>
      <dgm:else name="Name3">
        <dgm:alg type="lin">
          <dgm:param type="linDir" val="fromR"/>
          <dgm:param type="horzAlign" val="ctr"/>
          <dgm:param type="vertAlign" val="t"/>
        </dgm:alg>
      </dgm:else>
    </dgm:choose>
    <dgm:shape xmlns:r="http://schemas.openxmlformats.org/officeDocument/2006/relationships" r:blip="">
      <dgm:adjLst/>
    </dgm:shape>
    <dgm:constrLst>
      <dgm:constr type="primFontSz" for="des" forName="Child" val="65"/>
      <dgm:constr type="primFontSz" for="des" forName="Parent" val="65"/>
      <dgm:constr type="primFontSz" for="des" forName="Child" refType="primFontSz" refFor="des" refForName="Parent" op="lte"/>
      <dgm:constr type="w" for="ch" forName="composite" refType="w"/>
      <dgm:constr type="h" for="ch" forName="composite" refType="h"/>
      <dgm:constr type="sp" refType="w" refFor="ch" refForName="composite" op="equ" fact="0.05"/>
      <dgm:constr type="w" for="ch" forName="sibTrans" refType="h" refFor="ch" refForName="composite" op="equ" fact="0.04"/>
    </dgm:constrLst>
    <dgm:forEach name="nodesForEach" axis="ch" ptType="node" cnt="7">
      <dgm:layoutNode name="composite">
        <dgm:alg type="composite">
          <dgm:param type="ar" val="0.8"/>
        </dgm:alg>
        <dgm:choose name="Name4">
          <dgm:if name="Name5" func="var" arg="dir" op="equ" val="norm">
            <dgm:constrLst>
              <dgm:constr type="l" for="ch" forName="Child" refType="w" fact="0.29"/>
              <dgm:constr type="t" for="ch" forName="Child" refType="h" fact="0.192"/>
              <dgm:constr type="w" for="ch" forName="Child" refType="w" fact="0.71"/>
              <dgm:constr type="h" for="ch" forName="Child" refType="h" fact="0.808"/>
              <dgm:constr type="l" for="ch" forName="Parent" refType="w" fact="0.29"/>
              <dgm:constr type="t" for="ch" forName="Parent" refType="h" fact="0"/>
              <dgm:constr type="w" for="ch" forName="Parent" refType="w" fact="0.71"/>
              <dgm:constr type="h" for="ch" forName="Parent" refType="h" fact="0.192"/>
              <dgm:constr type="l" for="ch" forName="BackAccent" refType="w" fact="0"/>
              <dgm:constr type="t" for="ch" forName="BackAccent" refType="h" fact="0"/>
              <dgm:constr type="w" for="ch" forName="BackAccent" refType="w" fact="0.24"/>
              <dgm:constr type="h" for="ch" forName="BackAccent" refType="h" fact="0.192"/>
              <dgm:constr type="l" for="ch" forName="Accent" refType="w" fact="0.024"/>
              <dgm:constr type="t" for="ch" forName="Accent" refType="h" fact="0.0192"/>
              <dgm:constr type="w" for="ch" forName="Accent" refType="w" fact="0.192"/>
              <dgm:constr type="h" for="ch" forName="Accent" refType="h" fact="0.1536"/>
            </dgm:constrLst>
          </dgm:if>
          <dgm:else name="Name6">
            <dgm:constrLst>
              <dgm:constr type="r" for="ch" forName="Child" refType="w" fact="0.71"/>
              <dgm:constr type="t" for="ch" forName="Child" refType="h" fact="0.192"/>
              <dgm:constr type="w" for="ch" forName="Child" refType="w" fact="0.71"/>
              <dgm:constr type="h" for="ch" forName="Child" refType="h" fact="0.808"/>
              <dgm:constr type="r" for="ch" forName="Parent" refType="w" fact="0.71"/>
              <dgm:constr type="t" for="ch" forName="Parent" refType="h" fact="0"/>
              <dgm:constr type="w" for="ch" forName="Parent" refType="w" fact="0.71"/>
              <dgm:constr type="h" for="ch" forName="Parent" refType="h" fact="0.192"/>
              <dgm:constr type="r" for="ch" forName="BackAccent" refType="w"/>
              <dgm:constr type="t" for="ch" forName="BackAccent" refType="h" fact="0"/>
              <dgm:constr type="w" for="ch" forName="BackAccent" refType="w" fact="0.24"/>
              <dgm:constr type="h" for="ch" forName="BackAccent" refType="h" fact="0.192"/>
              <dgm:constr type="r" for="ch" forName="Accent" refType="w" fact="0.976"/>
              <dgm:constr type="t" for="ch" forName="Accent" refType="h" fact="0.0192"/>
              <dgm:constr type="w" for="ch" forName="Accent" refType="w" fact="0.192"/>
              <dgm:constr type="h" for="ch" forName="Accent" refType="h" fact="0.1536"/>
            </dgm:constrLst>
          </dgm:else>
        </dgm:choose>
        <dgm:layoutNode name="BackAccent" styleLbl="bgShp">
          <dgm:alg type="sp"/>
          <dgm:shape xmlns:r="http://schemas.openxmlformats.org/officeDocument/2006/relationships" type="ellipse" r:blip="">
            <dgm:adjLst/>
          </dgm:shape>
          <dgm:presOf/>
        </dgm:layoutNode>
        <dgm:layoutNode name="Accent" styleLbl="alignNode1">
          <dgm:alg type="sp"/>
          <dgm:choose name="Name7">
            <dgm:if name="Name8" axis="precedSib" ptType="node" func="cnt" op="equ" val="0">
              <dgm:choose name="Name9">
                <dgm:if name="Name10" axis="followSib" ptType="node" func="cnt" op="equ" val="0">
                  <dgm:shape xmlns:r="http://schemas.openxmlformats.org/officeDocument/2006/relationships" type="chord" r:blip="">
                    <dgm:adjLst>
                      <dgm:adj idx="1" val="-90"/>
                      <dgm:adj idx="2" val="-90"/>
                    </dgm:adjLst>
                  </dgm:shape>
                </dgm:if>
                <dgm:if name="Name11" axis="followSib" ptType="node" func="cnt" op="equ" val="1">
                  <dgm:shape xmlns:r="http://schemas.openxmlformats.org/officeDocument/2006/relationships" type="chord" r:blip="">
                    <dgm:adjLst>
                      <dgm:adj idx="1" val="0"/>
                      <dgm:adj idx="2" val="180"/>
                    </dgm:adjLst>
                  </dgm:shape>
                </dgm:if>
                <dgm:if name="Name12" axis="followSib" ptType="node" func="cnt" op="equ" val="2">
                  <dgm:shape xmlns:r="http://schemas.openxmlformats.org/officeDocument/2006/relationships" type="chord" r:blip="">
                    <dgm:adjLst>
                      <dgm:adj idx="1" val="19.4712"/>
                      <dgm:adj idx="2" val="160.5288"/>
                    </dgm:adjLst>
                  </dgm:shape>
                </dgm:if>
                <dgm:if name="Name13" axis="followSib" ptType="node" func="cnt" op="equ" val="3">
                  <dgm:shape xmlns:r="http://schemas.openxmlformats.org/officeDocument/2006/relationships" type="chord" r:blip="">
                    <dgm:adjLst>
                      <dgm:adj idx="1" val="30"/>
                      <dgm:adj idx="2" val="150"/>
                    </dgm:adjLst>
                  </dgm:shape>
                </dgm:if>
                <dgm:if name="Name14" axis="followSib" ptType="node" func="cnt" op="equ" val="4">
                  <dgm:shape xmlns:r="http://schemas.openxmlformats.org/officeDocument/2006/relationships" type="chord" r:blip="">
                    <dgm:adjLst>
                      <dgm:adj idx="1" val="38.8699"/>
                      <dgm:adj idx="2" val="143.1301"/>
                    </dgm:adjLst>
                  </dgm:shape>
                </dgm:if>
                <dgm:if name="Name15" axis="followSib" ptType="node" func="cnt" op="equ" val="5">
                  <dgm:shape xmlns:r="http://schemas.openxmlformats.org/officeDocument/2006/relationships" type="chord" r:blip="">
                    <dgm:adjLst>
                      <dgm:adj idx="1" val="41.8103"/>
                      <dgm:adj idx="2" val="138.1897"/>
                    </dgm:adjLst>
                  </dgm:shape>
                </dgm:if>
                <dgm:else name="Name16">
                  <dgm:shape xmlns:r="http://schemas.openxmlformats.org/officeDocument/2006/relationships" type="chord" r:blip="">
                    <dgm:adjLst>
                      <dgm:adj idx="1" val="45.5847"/>
                      <dgm:adj idx="2" val="134.4153"/>
                    </dgm:adjLst>
                  </dgm:shape>
                </dgm:else>
              </dgm:choose>
            </dgm:if>
            <dgm:if name="Name17" axis="precedSib" ptType="node" func="cnt" op="equ" val="1">
              <dgm:choose name="Name18">
                <dgm:if name="Name19" axis="followSib" ptType="node" func="cnt" op="equ" val="0">
                  <dgm:shape xmlns:r="http://schemas.openxmlformats.org/officeDocument/2006/relationships" type="chord" r:blip="">
                    <dgm:adjLst>
                      <dgm:adj idx="1" val="-90"/>
                      <dgm:adj idx="2" val="-90"/>
                    </dgm:adjLst>
                  </dgm:shape>
                </dgm:if>
                <dgm:if name="Name20" axis="followSib" ptType="node" func="cnt" op="equ" val="1">
                  <dgm:shape xmlns:r="http://schemas.openxmlformats.org/officeDocument/2006/relationships" type="chord" r:blip="">
                    <dgm:adjLst>
                      <dgm:adj idx="1" val="-19.4712"/>
                      <dgm:adj idx="2" val="-160.5288"/>
                    </dgm:adjLst>
                  </dgm:shape>
                </dgm:if>
                <dgm:if name="Name21" axis="followSib" ptType="node" func="cnt" op="equ" val="2">
                  <dgm:shape xmlns:r="http://schemas.openxmlformats.org/officeDocument/2006/relationships" type="chord" r:blip="">
                    <dgm:adjLst>
                      <dgm:adj idx="1" val="0"/>
                      <dgm:adj idx="2" val="180"/>
                    </dgm:adjLst>
                  </dgm:shape>
                </dgm:if>
                <dgm:if name="Name22" axis="followSib" ptType="node" func="cnt" op="equ" val="3">
                  <dgm:shape xmlns:r="http://schemas.openxmlformats.org/officeDocument/2006/relationships" type="chord" r:blip="">
                    <dgm:adjLst>
                      <dgm:adj idx="1" val="11.537"/>
                      <dgm:adj idx="2" val="168.463"/>
                    </dgm:adjLst>
                  </dgm:shape>
                </dgm:if>
                <dgm:if name="Name23" axis="followSib" ptType="node" func="cnt" op="equ" val="4">
                  <dgm:shape xmlns:r="http://schemas.openxmlformats.org/officeDocument/2006/relationships" type="chord" r:blip="">
                    <dgm:adjLst>
                      <dgm:adj idx="1" val="19.4712"/>
                      <dgm:adj idx="2" val="160.5288"/>
                    </dgm:adjLst>
                  </dgm:shape>
                </dgm:if>
                <dgm:else name="Name24">
                  <dgm:shape xmlns:r="http://schemas.openxmlformats.org/officeDocument/2006/relationships" type="chord" r:blip="">
                    <dgm:adjLst>
                      <dgm:adj idx="1" val="25.3769"/>
                      <dgm:adj idx="2" val="154.6231"/>
                    </dgm:adjLst>
                  </dgm:shape>
                </dgm:else>
              </dgm:choose>
            </dgm:if>
            <dgm:if name="Name25" axis="precedSib" ptType="node" func="cnt" op="equ" val="2">
              <dgm:choose name="Name26">
                <dgm:if name="Name27" axis="followSib" ptType="node" func="cnt" op="equ" val="0">
                  <dgm:shape xmlns:r="http://schemas.openxmlformats.org/officeDocument/2006/relationships" type="chord" r:blip="">
                    <dgm:adjLst>
                      <dgm:adj idx="1" val="-90"/>
                      <dgm:adj idx="2" val="-90"/>
                    </dgm:adjLst>
                  </dgm:shape>
                </dgm:if>
                <dgm:if name="Name28" axis="followSib" ptType="node" func="cnt" op="equ" val="1">
                  <dgm:shape xmlns:r="http://schemas.openxmlformats.org/officeDocument/2006/relationships" type="chord" r:blip="">
                    <dgm:adjLst>
                      <dgm:adj idx="1" val="-30"/>
                      <dgm:adj idx="2" val="-150"/>
                    </dgm:adjLst>
                  </dgm:shape>
                </dgm:if>
                <dgm:if name="Name29" axis="followSib" ptType="node" func="cnt" op="equ" val="2">
                  <dgm:shape xmlns:r="http://schemas.openxmlformats.org/officeDocument/2006/relationships" type="chord" r:blip="">
                    <dgm:adjLst>
                      <dgm:adj idx="1" val="-11.537"/>
                      <dgm:adj idx="2" val="-168.463"/>
                    </dgm:adjLst>
                  </dgm:shape>
                </dgm:if>
                <dgm:if name="Name30" axis="followSib" ptType="node" func="cnt" op="equ" val="3">
                  <dgm:shape xmlns:r="http://schemas.openxmlformats.org/officeDocument/2006/relationships" type="chord" r:blip="">
                    <dgm:adjLst>
                      <dgm:adj idx="1" val="0"/>
                      <dgm:adj idx="2" val="180"/>
                    </dgm:adjLst>
                  </dgm:shape>
                </dgm:if>
                <dgm:else name="Name31">
                  <dgm:shape xmlns:r="http://schemas.openxmlformats.org/officeDocument/2006/relationships" type="chord" r:blip="">
                    <dgm:adjLst>
                      <dgm:adj idx="1" val="8.2133"/>
                      <dgm:adj idx="2" val="171.7867"/>
                    </dgm:adjLst>
                  </dgm:shape>
                </dgm:else>
              </dgm:choose>
            </dgm:if>
            <dgm:if name="Name32" axis="precedSib" ptType="node" func="cnt" op="equ" val="3">
              <dgm:choose name="Name33">
                <dgm:if name="Name34" axis="followSib" ptType="node" func="cnt" op="equ" val="0">
                  <dgm:shape xmlns:r="http://schemas.openxmlformats.org/officeDocument/2006/relationships" type="chord" r:blip="">
                    <dgm:adjLst>
                      <dgm:adj idx="1" val="-90"/>
                      <dgm:adj idx="2" val="-90"/>
                    </dgm:adjLst>
                  </dgm:shape>
                </dgm:if>
                <dgm:if name="Name35" axis="followSib" ptType="node" func="cnt" op="equ" val="1">
                  <dgm:shape xmlns:r="http://schemas.openxmlformats.org/officeDocument/2006/relationships" type="chord" r:blip="">
                    <dgm:adjLst>
                      <dgm:adj idx="1" val="-38.8699"/>
                      <dgm:adj idx="2" val="-143.1301"/>
                    </dgm:adjLst>
                  </dgm:shape>
                </dgm:if>
                <dgm:if name="Name36" axis="followSib" ptType="node" func="cnt" op="equ" val="2">
                  <dgm:shape xmlns:r="http://schemas.openxmlformats.org/officeDocument/2006/relationships" type="chord" r:blip="">
                    <dgm:adjLst>
                      <dgm:adj idx="1" val="-19.4712"/>
                      <dgm:adj idx="2" val="-160.5288"/>
                    </dgm:adjLst>
                  </dgm:shape>
                </dgm:if>
                <dgm:else name="Name37">
                  <dgm:shape xmlns:r="http://schemas.openxmlformats.org/officeDocument/2006/relationships" type="chord" r:blip="">
                    <dgm:adjLst>
                      <dgm:adj idx="1" val="-8.2133"/>
                      <dgm:adj idx="2" val="-171.7867"/>
                    </dgm:adjLst>
                  </dgm:shape>
                </dgm:else>
              </dgm:choose>
            </dgm:if>
            <dgm:if name="Name38" axis="precedSib" ptType="node" func="cnt" op="equ" val="4">
              <dgm:choose name="Name39">
                <dgm:if name="Name40" axis="followSib" ptType="node" func="cnt" op="equ" val="0">
                  <dgm:shape xmlns:r="http://schemas.openxmlformats.org/officeDocument/2006/relationships" type="chord" r:blip="">
                    <dgm:adjLst>
                      <dgm:adj idx="1" val="-90"/>
                      <dgm:adj idx="2" val="-90"/>
                    </dgm:adjLst>
                  </dgm:shape>
                </dgm:if>
                <dgm:if name="Name41" axis="followSib" ptType="node" func="cnt" op="equ" val="1">
                  <dgm:shape xmlns:r="http://schemas.openxmlformats.org/officeDocument/2006/relationships" type="chord" r:blip="">
                    <dgm:adjLst>
                      <dgm:adj idx="1" val="-41.8103"/>
                      <dgm:adj idx="2" val="-138.1897"/>
                    </dgm:adjLst>
                  </dgm:shape>
                </dgm:if>
                <dgm:else name="Name42">
                  <dgm:shape xmlns:r="http://schemas.openxmlformats.org/officeDocument/2006/relationships" type="chord" r:blip="">
                    <dgm:adjLst>
                      <dgm:adj idx="1" val="-25.3769"/>
                      <dgm:adj idx="2" val="-154.6231"/>
                    </dgm:adjLst>
                  </dgm:shape>
                </dgm:else>
              </dgm:choose>
            </dgm:if>
            <dgm:if name="Name43" axis="precedSib" ptType="node" func="cnt" op="equ" val="5">
              <dgm:choose name="Name44">
                <dgm:if name="Name45" axis="followSib" ptType="node" func="cnt" op="equ" val="0">
                  <dgm:shape xmlns:r="http://schemas.openxmlformats.org/officeDocument/2006/relationships" type="chord" r:blip="">
                    <dgm:adjLst>
                      <dgm:adj idx="1" val="-90"/>
                      <dgm:adj idx="2" val="-90"/>
                    </dgm:adjLst>
                  </dgm:shape>
                </dgm:if>
                <dgm:else name="Name46">
                  <dgm:shape xmlns:r="http://schemas.openxmlformats.org/officeDocument/2006/relationships" type="chord" r:blip="">
                    <dgm:adjLst>
                      <dgm:adj idx="1" val="-45.5847"/>
                      <dgm:adj idx="2" val="-134.4153"/>
                    </dgm:adjLst>
                  </dgm:shape>
                </dgm:else>
              </dgm:choose>
            </dgm:if>
            <dgm:else name="Name47">
              <dgm:shape xmlns:r="http://schemas.openxmlformats.org/officeDocument/2006/relationships" type="chord" r:blip="">
                <dgm:adjLst>
                  <dgm:adj idx="1" val="-90"/>
                  <dgm:adj idx="2" val="-90"/>
                </dgm:adjLst>
              </dgm:shape>
            </dgm:else>
          </dgm:choose>
          <dgm:presOf/>
        </dgm:layoutNode>
        <dgm:layoutNode name="Child" styleLbl="revTx">
          <dgm:varLst>
            <dgm:chMax val="0"/>
            <dgm:chPref val="0"/>
            <dgm:bulletEnabled val="1"/>
          </dgm:varLst>
          <dgm:choose name="Name48">
            <dgm:if name="Name49" func="var" arg="dir" op="equ" val="norm">
              <dgm:alg type="tx">
                <dgm:param type="parTxLTRAlign" val="l"/>
                <dgm:param type="parTxRTLAlign" val="l"/>
                <dgm:param type="txAnchorVert" val="t"/>
              </dgm:alg>
            </dgm:if>
            <dgm:else name="Name50">
              <dgm:alg type="tx">
                <dgm:param type="parTxLTRAlign" val="r"/>
                <dgm:param type="parTxRTLAlign" val="r"/>
                <dgm:param type="txAnchorVert" val="t"/>
              </dgm:alg>
            </dgm:else>
          </dgm:choose>
          <dgm:choose name="Name51">
            <dgm:if name="Name52" axis="ch" ptType="node" func="cnt" op="gte" val="1">
              <dgm:shape xmlns:r="http://schemas.openxmlformats.org/officeDocument/2006/relationships" type="rect" r:blip="">
                <dgm:adjLst/>
              </dgm:shape>
            </dgm:if>
            <dgm:else name="Name53">
              <dgm:shape xmlns:r="http://schemas.openxmlformats.org/officeDocument/2006/relationships" type="rect" r:blip="" hideGeom="1">
                <dgm:adjLst/>
              </dgm:shape>
            </dgm:else>
          </dgm:choose>
          <dgm:choose name="Name54">
            <dgm:if name="Name55" axis="ch" ptType="node" func="cnt" op="gte" val="1">
              <dgm:presOf axis="des" ptType="node"/>
            </dgm:if>
            <dgm:else name="Name56">
              <dgm:presOf/>
            </dgm:else>
          </dgm:choos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revTx">
          <dgm:varLst>
            <dgm:chMax val="1"/>
            <dgm:chPref val="1"/>
            <dgm:bulletEnabled val="1"/>
          </dgm:varLst>
          <dgm:choose name="Name57">
            <dgm:if name="Name58" func="var" arg="dir" op="equ" val="norm">
              <dgm:alg type="tx">
                <dgm:param type="parTxLTRAlign" val="l"/>
                <dgm:param type="parTxRTLAlign" val="l"/>
                <dgm:param type="shpTxLTRAlignCh" val="l"/>
                <dgm:param type="shpTxRTLAlignCh" val="l"/>
                <dgm:param type="txAnchorVert" val="b"/>
                <dgm:param type="txAnchorVertCh" val="b"/>
              </dgm:alg>
            </dgm:if>
            <dgm:else name="Name59">
              <dgm:alg type="tx">
                <dgm:param type="parTxLTRAlign" val="r"/>
                <dgm:param type="parTxRTLAlign" val="r"/>
                <dgm:param type="shpTxLTRAlignCh" val="r"/>
                <dgm:param type="shpTxRTLAlignCh" val="r"/>
                <dgm:param type="txAnchorVert" val="b"/>
                <dgm:param type="txAnchorVertCh" val="b"/>
              </dgm:alg>
            </dgm:else>
          </dgm:choose>
          <dgm:shape xmlns:r="http://schemas.openxmlformats.org/officeDocument/2006/relationships" type="rect" r:blip="">
            <dgm:adjLst/>
          </dgm:shape>
          <dgm:presOf axis="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6/21/2025</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6/21/2025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ABF6A-8B05-A687-ADAE-F7823F63FD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623896-C907-8330-33A8-7E7C6305D0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339B37-DDD3-1A9F-D461-5C549C31C2B0}"/>
              </a:ext>
            </a:extLst>
          </p:cNvPr>
          <p:cNvSpPr>
            <a:spLocks noGrp="1"/>
          </p:cNvSpPr>
          <p:nvPr>
            <p:ph type="body" idx="1"/>
          </p:nvPr>
        </p:nvSpPr>
        <p:spPr/>
        <p:txBody>
          <a:bodyPr/>
          <a:lstStyle/>
          <a:p>
            <a:endParaRPr lang="en-SG"/>
          </a:p>
        </p:txBody>
      </p:sp>
      <p:sp>
        <p:nvSpPr>
          <p:cNvPr id="4" name="Slide Number Placeholder 3">
            <a:extLst>
              <a:ext uri="{FF2B5EF4-FFF2-40B4-BE49-F238E27FC236}">
                <a16:creationId xmlns:a16="http://schemas.microsoft.com/office/drawing/2014/main" id="{EBB64021-B91E-B3F3-EA0C-EF4DB95C254B}"/>
              </a:ext>
            </a:extLst>
          </p:cNvPr>
          <p:cNvSpPr>
            <a:spLocks noGrp="1"/>
          </p:cNvSpPr>
          <p:nvPr>
            <p:ph type="sldNum" sz="quarter" idx="5"/>
          </p:nvPr>
        </p:nvSpPr>
        <p:spPr/>
        <p:txBody>
          <a:bodyPr/>
          <a:lstStyle/>
          <a:p>
            <a:fld id="{CA9DC9B3-B81D-4A39-A9F5-2B78695F0B0A}" type="slidenum">
              <a:rPr lang="en-SG" smtClean="0"/>
              <a:t>17</a:t>
            </a:fld>
            <a:endParaRPr lang="en-SG"/>
          </a:p>
        </p:txBody>
      </p:sp>
    </p:spTree>
    <p:extLst>
      <p:ext uri="{BB962C8B-B14F-4D97-AF65-F5344CB8AC3E}">
        <p14:creationId xmlns:p14="http://schemas.microsoft.com/office/powerpoint/2010/main" val="461587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CA9DC9B3-B81D-4A39-A9F5-2B78695F0B0A}" type="slidenum">
              <a:rPr lang="en-SG" smtClean="0"/>
              <a:t>21</a:t>
            </a:fld>
            <a:endParaRPr lang="en-SG"/>
          </a:p>
        </p:txBody>
      </p:sp>
    </p:spTree>
    <p:extLst>
      <p:ext uri="{BB962C8B-B14F-4D97-AF65-F5344CB8AC3E}">
        <p14:creationId xmlns:p14="http://schemas.microsoft.com/office/powerpoint/2010/main" val="248176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AB2FC7A4-3D1B-482D-8C9D-7642A2CE3076}" type="slidenum">
              <a:rPr lang="en-US" smtClean="0"/>
              <a:t>29</a:t>
            </a:fld>
            <a:endParaRPr lang="en-US"/>
          </a:p>
        </p:txBody>
      </p:sp>
    </p:spTree>
    <p:extLst>
      <p:ext uri="{BB962C8B-B14F-4D97-AF65-F5344CB8AC3E}">
        <p14:creationId xmlns:p14="http://schemas.microsoft.com/office/powerpoint/2010/main" val="15593198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pPr/>
              <a:t>6/21/2025</a:t>
            </a:fld>
            <a:endParaRPr lang="en-US"/>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407957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6/21/2025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122620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6/21/2025</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014881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033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CLICK TO EDIT MASTER TITLE STYLE</a:t>
            </a:r>
          </a:p>
        </p:txBody>
      </p:sp>
    </p:spTree>
    <p:extLst>
      <p:ext uri="{BB962C8B-B14F-4D97-AF65-F5344CB8AC3E}">
        <p14:creationId xmlns:p14="http://schemas.microsoft.com/office/powerpoint/2010/main" val="29815202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83186F-B608-C753-B7B8-CEDE1986ADD8}"/>
              </a:ext>
            </a:extLst>
          </p:cNvPr>
          <p:cNvSpPr>
            <a:spLocks noGrp="1"/>
          </p:cNvSpPr>
          <p:nvPr>
            <p:ph type="dt" sz="half" idx="10"/>
          </p:nvPr>
        </p:nvSpPr>
        <p:spPr/>
        <p:txBody>
          <a:bodyPr/>
          <a:lstStyle/>
          <a:p>
            <a:fld id="{6F3E46CE-53B4-44A9-B136-D3B05E9653C4}" type="datetimeFigureOut">
              <a:rPr lang="en-SG" smtClean="0"/>
              <a:t>21/6/2025</a:t>
            </a:fld>
            <a:endParaRPr lang="en-SG"/>
          </a:p>
        </p:txBody>
      </p:sp>
      <p:sp>
        <p:nvSpPr>
          <p:cNvPr id="3" name="Footer Placeholder 2">
            <a:extLst>
              <a:ext uri="{FF2B5EF4-FFF2-40B4-BE49-F238E27FC236}">
                <a16:creationId xmlns:a16="http://schemas.microsoft.com/office/drawing/2014/main" id="{112498D2-9100-4B99-46B1-668E833421FF}"/>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48814A81-9442-BC60-65AA-60A15C38768A}"/>
              </a:ext>
            </a:extLst>
          </p:cNvPr>
          <p:cNvSpPr>
            <a:spLocks noGrp="1"/>
          </p:cNvSpPr>
          <p:nvPr>
            <p:ph type="sldNum" sz="quarter" idx="12"/>
          </p:nvPr>
        </p:nvSpPr>
        <p:spPr/>
        <p:txBody>
          <a:bodyPr/>
          <a:lstStyle/>
          <a:p>
            <a:fld id="{E066E860-9096-4CF6-9431-EC3746DABF10}" type="slidenum">
              <a:rPr lang="en-SG" smtClean="0"/>
              <a:t>‹#›</a:t>
            </a:fld>
            <a:endParaRPr lang="en-SG"/>
          </a:p>
        </p:txBody>
      </p:sp>
    </p:spTree>
    <p:extLst>
      <p:ext uri="{BB962C8B-B14F-4D97-AF65-F5344CB8AC3E}">
        <p14:creationId xmlns:p14="http://schemas.microsoft.com/office/powerpoint/2010/main" val="2373103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6/21/2025</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32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6/21/2025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388766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6/21/2025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95812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6/21/2025</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Table</a:t>
            </a:r>
          </a:p>
        </p:txBody>
      </p:sp>
    </p:spTree>
    <p:extLst>
      <p:ext uri="{BB962C8B-B14F-4D97-AF65-F5344CB8AC3E}">
        <p14:creationId xmlns:p14="http://schemas.microsoft.com/office/powerpoint/2010/main" val="32426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6/21/2025</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a:t>Title 5:……………………………………..</a:t>
            </a:r>
          </a:p>
        </p:txBody>
      </p:sp>
    </p:spTree>
    <p:extLst>
      <p:ext uri="{BB962C8B-B14F-4D97-AF65-F5344CB8AC3E}">
        <p14:creationId xmlns:p14="http://schemas.microsoft.com/office/powerpoint/2010/main" val="4113439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6/21/2025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79133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6/21/2025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96058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6/21/2025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750032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4" r:id="rId6"/>
    <p:sldLayoutId id="2147483660" r:id="rId7"/>
    <p:sldLayoutId id="2147483659" r:id="rId8"/>
    <p:sldLayoutId id="2147483658" r:id="rId9"/>
    <p:sldLayoutId id="2147483661" r:id="rId10"/>
    <p:sldLayoutId id="2147483656" r:id="rId11"/>
    <p:sldLayoutId id="2147483657" r:id="rId12"/>
    <p:sldLayoutId id="2147483649" r:id="rId13"/>
    <p:sldLayoutId id="2147483662"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jpeg"/></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slide" Target="slide30.xml"/><Relationship Id="rId7" Type="http://schemas.openxmlformats.org/officeDocument/2006/relationships/image" Target="../media/image46.svg"/><Relationship Id="rId2" Type="http://schemas.openxmlformats.org/officeDocument/2006/relationships/slide" Target="slide29.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slide" Target="slide32.xml"/><Relationship Id="rId4" Type="http://schemas.openxmlformats.org/officeDocument/2006/relationships/slide" Target="slide31.xml"/></Relationships>
</file>

<file path=ppt/slides/_rels/slide2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slide" Target="slide28.xml"/><Relationship Id="rId7"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42.png"/><Relationship Id="rId4" Type="http://schemas.openxmlformats.org/officeDocument/2006/relationships/image" Target="../media/image47.png"/><Relationship Id="rId9"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 Target="slide28.xml"/><Relationship Id="rId1" Type="http://schemas.openxmlformats.org/officeDocument/2006/relationships/slideLayout" Target="../slideLayouts/slideLayout2.xml"/><Relationship Id="rId5" Type="http://schemas.openxmlformats.org/officeDocument/2006/relationships/image" Target="../media/image55.jpe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 Target="slide28.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 Target="slide28.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 Target="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 Target="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3553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3983B-7F2F-9B76-E410-DFEF5E3594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F88A92-D64E-E737-02F3-D0DC7AFB571E}"/>
              </a:ext>
            </a:extLst>
          </p:cNvPr>
          <p:cNvSpPr>
            <a:spLocks noGrp="1"/>
          </p:cNvSpPr>
          <p:nvPr>
            <p:ph type="title"/>
          </p:nvPr>
        </p:nvSpPr>
        <p:spPr/>
        <p:txBody>
          <a:bodyPr/>
          <a:lstStyle/>
          <a:p>
            <a:r>
              <a:rPr lang="vi-VN"/>
              <a:t>III.</a:t>
            </a:r>
            <a:r>
              <a:rPr lang="vi-VN" b="0">
                <a:ln w="0"/>
                <a:solidFill>
                  <a:srgbClr val="44546A"/>
                </a:solidFill>
                <a:effectLst>
                  <a:outerShdw blurRad="38100" dist="25400" dir="5400000" algn="ctr" rotWithShape="0">
                    <a:srgbClr val="6E747A">
                      <a:alpha val="43000"/>
                    </a:srgbClr>
                  </a:outerShdw>
                </a:effectLst>
                <a:latin typeface="Arial"/>
                <a:ea typeface="DejaVu Sans"/>
                <a:cs typeface="DejaVu Sans"/>
              </a:rPr>
              <a:t> </a:t>
            </a:r>
            <a:r>
              <a:rPr lang="vi-VN" b="0">
                <a:ln w="0"/>
                <a:effectLst>
                  <a:outerShdw blurRad="38100" dist="25400" dir="5400000" algn="ctr" rotWithShape="0">
                    <a:srgbClr val="6E747A">
                      <a:alpha val="43000"/>
                    </a:srgbClr>
                  </a:outerShdw>
                </a:effectLst>
                <a:latin typeface="Arial"/>
                <a:ea typeface="DejaVu Sans"/>
                <a:cs typeface="DejaVu Sans"/>
              </a:rPr>
              <a:t>THIẾT KẾ HỆ THỐNG</a:t>
            </a:r>
            <a:br>
              <a:rPr lang="en-US" b="0">
                <a:ln w="0"/>
                <a:solidFill>
                  <a:srgbClr val="44546A"/>
                </a:solidFill>
                <a:effectLst>
                  <a:outerShdw blurRad="38100" dist="25400" dir="5400000" algn="ctr" rotWithShape="0">
                    <a:srgbClr val="6E747A">
                      <a:alpha val="43000"/>
                    </a:srgbClr>
                  </a:outerShdw>
                </a:effectLst>
                <a:latin typeface="Arial"/>
                <a:ea typeface="DejaVu Sans"/>
                <a:cs typeface="DejaVu Sans"/>
              </a:rPr>
            </a:br>
            <a:endParaRPr lang="en-US"/>
          </a:p>
        </p:txBody>
      </p:sp>
      <p:sp>
        <p:nvSpPr>
          <p:cNvPr id="4" name="Slide Number Placeholder 3">
            <a:extLst>
              <a:ext uri="{FF2B5EF4-FFF2-40B4-BE49-F238E27FC236}">
                <a16:creationId xmlns:a16="http://schemas.microsoft.com/office/drawing/2014/main" id="{8A15DE0E-BDE3-42C7-FB19-7040ED3FCE98}"/>
              </a:ext>
            </a:extLst>
          </p:cNvPr>
          <p:cNvSpPr>
            <a:spLocks noGrp="1"/>
          </p:cNvSpPr>
          <p:nvPr>
            <p:ph type="sldNum" sz="quarter" idx="12"/>
          </p:nvPr>
        </p:nvSpPr>
        <p:spPr/>
        <p:txBody>
          <a:bodyPr/>
          <a:lstStyle/>
          <a:p>
            <a:fld id="{9EA0BE3B-158A-4EDF-80DC-E394A0D1600F}" type="slidenum">
              <a:rPr lang="en-US" smtClean="0"/>
              <a:pPr/>
              <a:t>10</a:t>
            </a:fld>
            <a:endParaRPr lang="en-US"/>
          </a:p>
        </p:txBody>
      </p:sp>
      <p:pic>
        <p:nvPicPr>
          <p:cNvPr id="5" name="Picture 4">
            <a:extLst>
              <a:ext uri="{FF2B5EF4-FFF2-40B4-BE49-F238E27FC236}">
                <a16:creationId xmlns:a16="http://schemas.microsoft.com/office/drawing/2014/main" id="{618B5A86-E9A7-4E86-34FE-54CBDCCC2677}"/>
              </a:ext>
            </a:extLst>
          </p:cNvPr>
          <p:cNvPicPr>
            <a:picLocks noChangeAspect="1"/>
          </p:cNvPicPr>
          <p:nvPr/>
        </p:nvPicPr>
        <p:blipFill>
          <a:blip r:embed="rId2"/>
          <a:stretch>
            <a:fillRect/>
          </a:stretch>
        </p:blipFill>
        <p:spPr>
          <a:xfrm>
            <a:off x="5312277" y="821338"/>
            <a:ext cx="6553467" cy="5342358"/>
          </a:xfrm>
          <a:prstGeom prst="rect">
            <a:avLst/>
          </a:prstGeom>
        </p:spPr>
      </p:pic>
      <p:sp>
        <p:nvSpPr>
          <p:cNvPr id="3" name="TextBox 2">
            <a:extLst>
              <a:ext uri="{FF2B5EF4-FFF2-40B4-BE49-F238E27FC236}">
                <a16:creationId xmlns:a16="http://schemas.microsoft.com/office/drawing/2014/main" id="{0E4D72D8-0988-EE7C-AA03-DDC144ACB15F}"/>
              </a:ext>
            </a:extLst>
          </p:cNvPr>
          <p:cNvSpPr txBox="1"/>
          <p:nvPr/>
        </p:nvSpPr>
        <p:spPr>
          <a:xfrm>
            <a:off x="101116" y="1380990"/>
            <a:ext cx="5209233"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ea typeface="Calibri"/>
                <a:cs typeface="Calibri"/>
              </a:rPr>
              <a:t>Package: </a:t>
            </a:r>
            <a:r>
              <a:rPr lang="en-US" sz="2000" b="1" err="1">
                <a:ea typeface="Calibri"/>
                <a:cs typeface="Calibri"/>
              </a:rPr>
              <a:t>Query_Builder</a:t>
            </a:r>
            <a:endParaRPr lang="en-US" sz="2000" b="1">
              <a:ea typeface="Calibri"/>
              <a:cs typeface="Calibri"/>
            </a:endParaRPr>
          </a:p>
          <a:p>
            <a:pPr algn="ctr"/>
            <a:r>
              <a:rPr lang="en-US" sz="2000" b="1">
                <a:ea typeface="Calibri"/>
                <a:cs typeface="Calibri"/>
              </a:rPr>
              <a:t>Class: </a:t>
            </a:r>
            <a:r>
              <a:rPr lang="en-US" sz="2000" b="1" err="1">
                <a:ea typeface="Calibri"/>
                <a:cs typeface="Calibri"/>
              </a:rPr>
              <a:t>BaseTable</a:t>
            </a:r>
            <a:endParaRPr lang="en-US" sz="2000" b="1">
              <a:ea typeface="Calibri"/>
              <a:cs typeface="Calibri"/>
            </a:endParaRPr>
          </a:p>
          <a:p>
            <a:pPr marL="285750" indent="-285750">
              <a:buFont typeface="Wingdings"/>
              <a:buChar char="v"/>
            </a:pPr>
            <a:r>
              <a:rPr lang="en-US" sz="2000" err="1">
                <a:ea typeface="Calibri"/>
                <a:cs typeface="Calibri"/>
              </a:rPr>
              <a:t>Chức</a:t>
            </a:r>
            <a:r>
              <a:rPr lang="en-US" sz="2000">
                <a:ea typeface="Calibri"/>
                <a:cs typeface="Calibri"/>
              </a:rPr>
              <a:t> </a:t>
            </a:r>
            <a:r>
              <a:rPr lang="en-US" sz="2000" err="1">
                <a:ea typeface="Calibri"/>
                <a:cs typeface="Calibri"/>
              </a:rPr>
              <a:t>năng</a:t>
            </a:r>
            <a:r>
              <a:rPr lang="en-US" sz="2000">
                <a:ea typeface="Calibri"/>
                <a:cs typeface="Calibri"/>
              </a:rPr>
              <a:t>: </a:t>
            </a:r>
            <a:r>
              <a:rPr lang="en-US" sz="2000" err="1">
                <a:ea typeface="Calibri"/>
                <a:cs typeface="Calibri"/>
              </a:rPr>
              <a:t>BaseTable</a:t>
            </a:r>
            <a:r>
              <a:rPr lang="en-US" sz="2000">
                <a:ea typeface="Calibri"/>
                <a:cs typeface="Calibri"/>
              </a:rPr>
              <a:t> </a:t>
            </a:r>
            <a:r>
              <a:rPr lang="en-US" sz="2000" err="1">
                <a:ea typeface="Calibri"/>
                <a:cs typeface="Calibri"/>
              </a:rPr>
              <a:t>là</a:t>
            </a:r>
            <a:r>
              <a:rPr lang="en-US" sz="2000">
                <a:ea typeface="Calibri"/>
                <a:cs typeface="Calibri"/>
              </a:rPr>
              <a:t> </a:t>
            </a:r>
            <a:r>
              <a:rPr lang="en-US" sz="2000" err="1">
                <a:ea typeface="Calibri"/>
                <a:cs typeface="Calibri"/>
              </a:rPr>
              <a:t>lớp</a:t>
            </a:r>
            <a:r>
              <a:rPr lang="en-US" sz="2000">
                <a:ea typeface="Calibri"/>
                <a:cs typeface="Calibri"/>
              </a:rPr>
              <a:t> cha </a:t>
            </a:r>
            <a:r>
              <a:rPr lang="en-US" sz="2000" err="1">
                <a:ea typeface="Calibri"/>
                <a:cs typeface="Calibri"/>
              </a:rPr>
              <a:t>của</a:t>
            </a:r>
            <a:r>
              <a:rPr lang="en-US" sz="2000">
                <a:ea typeface="Calibri"/>
                <a:cs typeface="Calibri"/>
              </a:rPr>
              <a:t> </a:t>
            </a:r>
            <a:r>
              <a:rPr lang="en-US" sz="2000" err="1">
                <a:ea typeface="Calibri"/>
                <a:cs typeface="Calibri"/>
              </a:rPr>
              <a:t>các</a:t>
            </a:r>
            <a:r>
              <a:rPr lang="en-US" sz="2000">
                <a:ea typeface="Calibri"/>
                <a:cs typeface="Calibri"/>
              </a:rPr>
              <a:t> </a:t>
            </a:r>
            <a:r>
              <a:rPr lang="en-US" sz="2000" err="1">
                <a:ea typeface="Calibri"/>
                <a:cs typeface="Calibri"/>
              </a:rPr>
              <a:t>lớp</a:t>
            </a:r>
            <a:r>
              <a:rPr lang="en-US" sz="2000">
                <a:ea typeface="Calibri"/>
                <a:cs typeface="Calibri"/>
              </a:rPr>
              <a:t> </a:t>
            </a:r>
            <a:r>
              <a:rPr lang="en-US" sz="2000" err="1">
                <a:ea typeface="Calibri"/>
                <a:cs typeface="Calibri"/>
              </a:rPr>
              <a:t>bảng</a:t>
            </a:r>
            <a:r>
              <a:rPr lang="en-US" sz="2000">
                <a:ea typeface="Calibri"/>
                <a:cs typeface="Calibri"/>
              </a:rPr>
              <a:t> </a:t>
            </a:r>
            <a:r>
              <a:rPr lang="en-US" sz="2000" err="1">
                <a:ea typeface="Calibri"/>
                <a:cs typeface="Calibri"/>
              </a:rPr>
              <a:t>thực</a:t>
            </a:r>
            <a:r>
              <a:rPr lang="en-US" sz="2000">
                <a:ea typeface="Calibri"/>
                <a:cs typeface="Calibri"/>
              </a:rPr>
              <a:t> </a:t>
            </a:r>
            <a:r>
              <a:rPr lang="en-US" sz="2000" err="1">
                <a:ea typeface="Calibri"/>
                <a:cs typeface="Calibri"/>
              </a:rPr>
              <a:t>thể</a:t>
            </a:r>
            <a:r>
              <a:rPr lang="en-US" sz="2000">
                <a:ea typeface="Calibri"/>
                <a:cs typeface="Calibri"/>
              </a:rPr>
              <a:t>, </a:t>
            </a:r>
            <a:r>
              <a:rPr lang="en-US" sz="2000" err="1">
                <a:ea typeface="Calibri"/>
                <a:cs typeface="Calibri"/>
              </a:rPr>
              <a:t>các</a:t>
            </a:r>
            <a:r>
              <a:rPr lang="en-US" sz="2000">
                <a:ea typeface="Calibri"/>
                <a:cs typeface="Calibri"/>
              </a:rPr>
              <a:t> </a:t>
            </a:r>
            <a:r>
              <a:rPr lang="en-US" sz="2000" err="1">
                <a:ea typeface="Calibri"/>
                <a:cs typeface="Calibri"/>
              </a:rPr>
              <a:t>lớp</a:t>
            </a:r>
            <a:r>
              <a:rPr lang="en-US" sz="2000">
                <a:ea typeface="Calibri"/>
                <a:cs typeface="Calibri"/>
              </a:rPr>
              <a:t> con </a:t>
            </a:r>
            <a:r>
              <a:rPr lang="en-US" sz="2000" err="1">
                <a:ea typeface="Calibri"/>
                <a:cs typeface="Calibri"/>
              </a:rPr>
              <a:t>sẽ</a:t>
            </a:r>
            <a:r>
              <a:rPr lang="en-US" sz="2000">
                <a:ea typeface="Calibri"/>
                <a:cs typeface="Calibri"/>
              </a:rPr>
              <a:t> </a:t>
            </a:r>
            <a:r>
              <a:rPr lang="en-US" sz="2000" err="1">
                <a:ea typeface="Calibri"/>
                <a:cs typeface="Calibri"/>
              </a:rPr>
              <a:t>kế</a:t>
            </a:r>
            <a:r>
              <a:rPr lang="en-US" sz="2000">
                <a:ea typeface="Calibri"/>
                <a:cs typeface="Calibri"/>
              </a:rPr>
              <a:t> </a:t>
            </a:r>
            <a:r>
              <a:rPr lang="en-US" sz="2000" err="1">
                <a:ea typeface="Calibri"/>
                <a:cs typeface="Calibri"/>
              </a:rPr>
              <a:t>thừa</a:t>
            </a:r>
            <a:r>
              <a:rPr lang="en-US" sz="2000">
                <a:ea typeface="Calibri"/>
                <a:cs typeface="Calibri"/>
              </a:rPr>
              <a:t> </a:t>
            </a:r>
            <a:r>
              <a:rPr lang="en-US" sz="2000" err="1">
                <a:ea typeface="Calibri"/>
                <a:cs typeface="Calibri"/>
              </a:rPr>
              <a:t>các</a:t>
            </a:r>
            <a:r>
              <a:rPr lang="en-US" sz="2000">
                <a:ea typeface="Calibri"/>
                <a:cs typeface="Calibri"/>
              </a:rPr>
              <a:t> </a:t>
            </a:r>
            <a:r>
              <a:rPr lang="en-US" sz="2000" err="1">
                <a:ea typeface="Calibri"/>
                <a:cs typeface="Calibri"/>
              </a:rPr>
              <a:t>thuộc</a:t>
            </a:r>
            <a:r>
              <a:rPr lang="en-US" sz="2000">
                <a:ea typeface="Calibri"/>
                <a:cs typeface="Calibri"/>
              </a:rPr>
              <a:t> </a:t>
            </a:r>
            <a:r>
              <a:rPr lang="en-US" sz="2000" err="1">
                <a:ea typeface="Calibri"/>
                <a:cs typeface="Calibri"/>
              </a:rPr>
              <a:t>tính</a:t>
            </a:r>
            <a:r>
              <a:rPr lang="en-US" sz="2000">
                <a:ea typeface="Calibri"/>
                <a:cs typeface="Calibri"/>
              </a:rPr>
              <a:t> </a:t>
            </a:r>
            <a:r>
              <a:rPr lang="en-US" sz="2000" err="1">
                <a:ea typeface="Calibri"/>
                <a:cs typeface="Calibri"/>
              </a:rPr>
              <a:t>và</a:t>
            </a:r>
            <a:r>
              <a:rPr lang="en-US" sz="2000">
                <a:ea typeface="Calibri"/>
                <a:cs typeface="Calibri"/>
              </a:rPr>
              <a:t> </a:t>
            </a:r>
            <a:r>
              <a:rPr lang="en-US" sz="2000" err="1">
                <a:ea typeface="Calibri"/>
                <a:cs typeface="Calibri"/>
              </a:rPr>
              <a:t>phương</a:t>
            </a:r>
            <a:r>
              <a:rPr lang="en-US" sz="2000">
                <a:ea typeface="Calibri"/>
                <a:cs typeface="Calibri"/>
              </a:rPr>
              <a:t> </a:t>
            </a:r>
            <a:r>
              <a:rPr lang="en-US" sz="2000" err="1">
                <a:ea typeface="Calibri"/>
                <a:cs typeface="Calibri"/>
              </a:rPr>
              <a:t>thức</a:t>
            </a:r>
            <a:r>
              <a:rPr lang="en-US" sz="2000">
                <a:ea typeface="Calibri"/>
                <a:cs typeface="Calibri"/>
              </a:rPr>
              <a:t> </a:t>
            </a:r>
            <a:r>
              <a:rPr lang="en-US" sz="2000" err="1">
                <a:ea typeface="Calibri"/>
                <a:cs typeface="Calibri"/>
              </a:rPr>
              <a:t>của</a:t>
            </a:r>
            <a:r>
              <a:rPr lang="en-US" sz="2000">
                <a:ea typeface="Calibri"/>
                <a:cs typeface="Calibri"/>
              </a:rPr>
              <a:t> </a:t>
            </a:r>
            <a:r>
              <a:rPr lang="en-US" sz="2000" err="1">
                <a:ea typeface="Calibri"/>
                <a:cs typeface="Calibri"/>
              </a:rPr>
              <a:t>lớp</a:t>
            </a:r>
            <a:r>
              <a:rPr lang="en-US" sz="2000">
                <a:ea typeface="Calibri"/>
                <a:cs typeface="Calibri"/>
              </a:rPr>
              <a:t> cha bao </a:t>
            </a:r>
            <a:r>
              <a:rPr lang="en-US" sz="2000" err="1">
                <a:ea typeface="Calibri"/>
                <a:cs typeface="Calibri"/>
              </a:rPr>
              <a:t>gồm</a:t>
            </a:r>
            <a:r>
              <a:rPr lang="en-US" sz="2000">
                <a:ea typeface="Calibri"/>
                <a:cs typeface="Calibri"/>
              </a:rPr>
              <a:t>:  </a:t>
            </a:r>
          </a:p>
          <a:p>
            <a:pPr marL="742950" lvl="1" indent="-285750">
              <a:buFont typeface="Courier New"/>
              <a:buChar char="o"/>
            </a:pPr>
            <a:r>
              <a:rPr lang="en-US" sz="2000">
                <a:ea typeface="Calibri"/>
                <a:cs typeface="Calibri"/>
              </a:rPr>
              <a:t>Các </a:t>
            </a:r>
            <a:r>
              <a:rPr lang="en-US" sz="2000" err="1">
                <a:ea typeface="Calibri"/>
                <a:cs typeface="Calibri"/>
              </a:rPr>
              <a:t>thuộc</a:t>
            </a:r>
            <a:r>
              <a:rPr lang="en-US" sz="2000">
                <a:ea typeface="Calibri"/>
                <a:cs typeface="Calibri"/>
              </a:rPr>
              <a:t> </a:t>
            </a:r>
            <a:r>
              <a:rPr lang="en-US" sz="2000" err="1">
                <a:ea typeface="Calibri"/>
                <a:cs typeface="Calibri"/>
              </a:rPr>
              <a:t>tính</a:t>
            </a:r>
            <a:r>
              <a:rPr lang="en-US" sz="2000">
                <a:ea typeface="Calibri"/>
                <a:cs typeface="Calibri"/>
              </a:rPr>
              <a:t>: Query, </a:t>
            </a:r>
          </a:p>
          <a:p>
            <a:pPr lvl="1"/>
            <a:r>
              <a:rPr lang="en-US" sz="2000">
                <a:ea typeface="Calibri"/>
                <a:cs typeface="Calibri"/>
              </a:rPr>
              <a:t>          Condition, </a:t>
            </a:r>
          </a:p>
          <a:p>
            <a:pPr lvl="1"/>
            <a:r>
              <a:rPr lang="en-US" sz="2000">
                <a:ea typeface="Calibri"/>
                <a:cs typeface="Calibri"/>
              </a:rPr>
              <a:t>          Operator, </a:t>
            </a:r>
          </a:p>
          <a:p>
            <a:pPr lvl="1"/>
            <a:r>
              <a:rPr lang="en-US" sz="2000">
                <a:ea typeface="Calibri"/>
                <a:cs typeface="Calibri"/>
              </a:rPr>
              <a:t>          </a:t>
            </a:r>
            <a:r>
              <a:rPr lang="en-US" sz="2000" err="1">
                <a:ea typeface="Calibri"/>
                <a:cs typeface="Calibri"/>
              </a:rPr>
              <a:t>TableName</a:t>
            </a:r>
            <a:r>
              <a:rPr lang="en-US" sz="2000">
                <a:ea typeface="Calibri"/>
                <a:cs typeface="Calibri"/>
              </a:rPr>
              <a:t>, </a:t>
            </a:r>
          </a:p>
          <a:p>
            <a:pPr lvl="1"/>
            <a:r>
              <a:rPr lang="en-US" sz="2000">
                <a:ea typeface="Calibri"/>
                <a:cs typeface="Calibri"/>
              </a:rPr>
              <a:t>          Placeholder</a:t>
            </a:r>
          </a:p>
          <a:p>
            <a:pPr marL="742950" lvl="1" indent="-285750">
              <a:buFont typeface="Courier New"/>
              <a:buChar char="o"/>
            </a:pPr>
            <a:r>
              <a:rPr lang="en-US" sz="2000">
                <a:ea typeface="Calibri"/>
                <a:cs typeface="Calibri"/>
              </a:rPr>
              <a:t>Các </a:t>
            </a:r>
            <a:r>
              <a:rPr lang="en-US" sz="2000" err="1">
                <a:ea typeface="Calibri"/>
                <a:cs typeface="Calibri"/>
              </a:rPr>
              <a:t>phương</a:t>
            </a:r>
            <a:r>
              <a:rPr lang="en-US" sz="2000">
                <a:ea typeface="Calibri"/>
                <a:cs typeface="Calibri"/>
              </a:rPr>
              <a:t> </a:t>
            </a:r>
            <a:r>
              <a:rPr lang="en-US" sz="2000" err="1">
                <a:ea typeface="Calibri"/>
                <a:cs typeface="Calibri"/>
              </a:rPr>
              <a:t>thức</a:t>
            </a:r>
            <a:r>
              <a:rPr lang="en-US" sz="2000">
                <a:ea typeface="Calibri"/>
                <a:cs typeface="Calibri"/>
              </a:rPr>
              <a:t>: </a:t>
            </a:r>
            <a:r>
              <a:rPr lang="en-US" sz="2000" err="1">
                <a:ea typeface="Calibri"/>
                <a:cs typeface="Calibri"/>
              </a:rPr>
              <a:t>setTableName</a:t>
            </a:r>
            <a:r>
              <a:rPr lang="en-US" sz="2000">
                <a:ea typeface="Calibri"/>
                <a:cs typeface="Calibri"/>
              </a:rPr>
              <a:t>(name)</a:t>
            </a:r>
          </a:p>
          <a:p>
            <a:r>
              <a:rPr lang="en-US" sz="2000">
                <a:ea typeface="Calibri"/>
                <a:cs typeface="Calibri"/>
              </a:rPr>
              <a:t>​</a:t>
            </a:r>
          </a:p>
        </p:txBody>
      </p:sp>
    </p:spTree>
    <p:extLst>
      <p:ext uri="{BB962C8B-B14F-4D97-AF65-F5344CB8AC3E}">
        <p14:creationId xmlns:p14="http://schemas.microsoft.com/office/powerpoint/2010/main" val="618976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2265C-802B-84B7-5D6A-263BE9E7D6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DA3989-D14C-41AC-C421-106BF269CF30}"/>
              </a:ext>
            </a:extLst>
          </p:cNvPr>
          <p:cNvSpPr>
            <a:spLocks noGrp="1"/>
          </p:cNvSpPr>
          <p:nvPr>
            <p:ph type="title"/>
          </p:nvPr>
        </p:nvSpPr>
        <p:spPr/>
        <p:txBody>
          <a:bodyPr/>
          <a:lstStyle/>
          <a:p>
            <a:r>
              <a:rPr lang="vi-VN"/>
              <a:t>III.</a:t>
            </a:r>
            <a:r>
              <a:rPr lang="vi-VN" b="0">
                <a:ln w="0"/>
                <a:solidFill>
                  <a:srgbClr val="44546A"/>
                </a:solidFill>
                <a:effectLst>
                  <a:outerShdw blurRad="38100" dist="25400" dir="5400000" algn="ctr" rotWithShape="0">
                    <a:srgbClr val="6E747A">
                      <a:alpha val="43000"/>
                    </a:srgbClr>
                  </a:outerShdw>
                </a:effectLst>
                <a:latin typeface="Arial"/>
                <a:ea typeface="DejaVu Sans"/>
                <a:cs typeface="DejaVu Sans"/>
              </a:rPr>
              <a:t> </a:t>
            </a:r>
            <a:r>
              <a:rPr lang="vi-VN" b="0">
                <a:ln w="0"/>
                <a:effectLst>
                  <a:outerShdw blurRad="38100" dist="25400" dir="5400000" algn="ctr" rotWithShape="0">
                    <a:srgbClr val="6E747A">
                      <a:alpha val="43000"/>
                    </a:srgbClr>
                  </a:outerShdw>
                </a:effectLst>
                <a:latin typeface="Arial"/>
                <a:ea typeface="DejaVu Sans"/>
                <a:cs typeface="DejaVu Sans"/>
              </a:rPr>
              <a:t>THIẾT KẾ HỆ THỐNG</a:t>
            </a:r>
            <a:br>
              <a:rPr lang="en-US" b="0">
                <a:ln w="0"/>
                <a:solidFill>
                  <a:srgbClr val="44546A"/>
                </a:solidFill>
                <a:effectLst>
                  <a:outerShdw blurRad="38100" dist="25400" dir="5400000" algn="ctr" rotWithShape="0">
                    <a:srgbClr val="6E747A">
                      <a:alpha val="43000"/>
                    </a:srgbClr>
                  </a:outerShdw>
                </a:effectLst>
                <a:latin typeface="Arial"/>
                <a:ea typeface="DejaVu Sans"/>
                <a:cs typeface="DejaVu Sans"/>
              </a:rPr>
            </a:br>
            <a:endParaRPr lang="en-US"/>
          </a:p>
        </p:txBody>
      </p:sp>
      <p:sp>
        <p:nvSpPr>
          <p:cNvPr id="4" name="Slide Number Placeholder 3">
            <a:extLst>
              <a:ext uri="{FF2B5EF4-FFF2-40B4-BE49-F238E27FC236}">
                <a16:creationId xmlns:a16="http://schemas.microsoft.com/office/drawing/2014/main" id="{008DBE2F-D891-5846-FBED-2E8FB42A31F8}"/>
              </a:ext>
            </a:extLst>
          </p:cNvPr>
          <p:cNvSpPr>
            <a:spLocks noGrp="1"/>
          </p:cNvSpPr>
          <p:nvPr>
            <p:ph type="sldNum" sz="quarter" idx="12"/>
          </p:nvPr>
        </p:nvSpPr>
        <p:spPr/>
        <p:txBody>
          <a:bodyPr/>
          <a:lstStyle/>
          <a:p>
            <a:fld id="{9EA0BE3B-158A-4EDF-80DC-E394A0D1600F}" type="slidenum">
              <a:rPr lang="en-US" smtClean="0"/>
              <a:pPr/>
              <a:t>11</a:t>
            </a:fld>
            <a:endParaRPr lang="en-US"/>
          </a:p>
        </p:txBody>
      </p:sp>
      <p:sp>
        <p:nvSpPr>
          <p:cNvPr id="6" name="TextBox 5">
            <a:extLst>
              <a:ext uri="{FF2B5EF4-FFF2-40B4-BE49-F238E27FC236}">
                <a16:creationId xmlns:a16="http://schemas.microsoft.com/office/drawing/2014/main" id="{87924633-99B4-C2F0-03FE-899E333E78C8}"/>
              </a:ext>
            </a:extLst>
          </p:cNvPr>
          <p:cNvSpPr txBox="1"/>
          <p:nvPr/>
        </p:nvSpPr>
        <p:spPr>
          <a:xfrm>
            <a:off x="6759441" y="1604648"/>
            <a:ext cx="5144103" cy="36471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100" b="1">
                <a:ea typeface="Calibri"/>
                <a:cs typeface="Calibri"/>
              </a:rPr>
              <a:t>Package: </a:t>
            </a:r>
            <a:r>
              <a:rPr lang="en-US" sz="2100" b="1" err="1">
                <a:ea typeface="Calibri"/>
                <a:cs typeface="Calibri"/>
              </a:rPr>
              <a:t>Query_Builder</a:t>
            </a:r>
          </a:p>
          <a:p>
            <a:pPr algn="ctr"/>
            <a:r>
              <a:rPr lang="en-US" sz="2100" b="1">
                <a:ea typeface="Calibri"/>
                <a:cs typeface="Calibri"/>
              </a:rPr>
              <a:t>Class: Condition</a:t>
            </a:r>
          </a:p>
          <a:p>
            <a:pPr marL="285750" indent="-285750">
              <a:buFont typeface="Wingdings"/>
              <a:buChar char="v"/>
            </a:pPr>
            <a:r>
              <a:rPr lang="en-US" sz="2100" err="1">
                <a:ea typeface="Calibri"/>
                <a:cs typeface="Calibri"/>
              </a:rPr>
              <a:t>Chức</a:t>
            </a:r>
            <a:r>
              <a:rPr lang="en-US" sz="2100">
                <a:ea typeface="Calibri"/>
                <a:cs typeface="Calibri"/>
              </a:rPr>
              <a:t> </a:t>
            </a:r>
            <a:r>
              <a:rPr lang="en-US" sz="2100" err="1">
                <a:ea typeface="Calibri"/>
                <a:cs typeface="Calibri"/>
              </a:rPr>
              <a:t>năng</a:t>
            </a:r>
            <a:r>
              <a:rPr lang="en-US" sz="2100">
                <a:ea typeface="Calibri"/>
                <a:cs typeface="Calibri"/>
              </a:rPr>
              <a:t>: </a:t>
            </a:r>
            <a:r>
              <a:rPr lang="en-US" sz="2100" err="1">
                <a:ea typeface="Calibri"/>
                <a:cs typeface="Calibri"/>
              </a:rPr>
              <a:t>Tạo</a:t>
            </a:r>
            <a:r>
              <a:rPr lang="en-US" sz="2100">
                <a:ea typeface="Calibri"/>
                <a:cs typeface="Calibri"/>
              </a:rPr>
              <a:t> </a:t>
            </a:r>
            <a:r>
              <a:rPr lang="en-US" sz="2100" err="1">
                <a:ea typeface="Calibri"/>
                <a:cs typeface="Calibri"/>
              </a:rPr>
              <a:t>ra</a:t>
            </a:r>
            <a:r>
              <a:rPr lang="en-US" sz="2100">
                <a:ea typeface="Calibri"/>
                <a:cs typeface="Calibri"/>
              </a:rPr>
              <a:t> </a:t>
            </a:r>
            <a:r>
              <a:rPr lang="en-US" sz="2100" err="1">
                <a:ea typeface="Calibri"/>
                <a:cs typeface="Calibri"/>
              </a:rPr>
              <a:t>các</a:t>
            </a:r>
            <a:r>
              <a:rPr lang="en-US" sz="2100">
                <a:ea typeface="Calibri"/>
                <a:cs typeface="Calibri"/>
              </a:rPr>
              <a:t> </a:t>
            </a:r>
            <a:r>
              <a:rPr lang="en-US" sz="2100" err="1">
                <a:ea typeface="Calibri"/>
                <a:cs typeface="Calibri"/>
              </a:rPr>
              <a:t>hành</a:t>
            </a:r>
            <a:r>
              <a:rPr lang="en-US" sz="2100">
                <a:ea typeface="Calibri"/>
                <a:cs typeface="Calibri"/>
              </a:rPr>
              <a:t> vi </a:t>
            </a:r>
            <a:r>
              <a:rPr lang="en-US" sz="2100" err="1">
                <a:ea typeface="Calibri"/>
                <a:cs typeface="Calibri"/>
              </a:rPr>
              <a:t>là</a:t>
            </a:r>
            <a:r>
              <a:rPr lang="en-US" sz="2100">
                <a:ea typeface="Calibri"/>
                <a:cs typeface="Calibri"/>
              </a:rPr>
              <a:t> </a:t>
            </a:r>
            <a:r>
              <a:rPr lang="en-US" sz="2100" err="1">
                <a:ea typeface="Calibri"/>
                <a:cs typeface="Calibri"/>
              </a:rPr>
              <a:t>điều</a:t>
            </a:r>
            <a:r>
              <a:rPr lang="en-US" sz="2100">
                <a:ea typeface="Calibri"/>
                <a:cs typeface="Calibri"/>
              </a:rPr>
              <a:t> </a:t>
            </a:r>
            <a:r>
              <a:rPr lang="en-US" sz="2100" err="1">
                <a:ea typeface="Calibri"/>
                <a:cs typeface="Calibri"/>
              </a:rPr>
              <a:t>kiện</a:t>
            </a:r>
            <a:r>
              <a:rPr lang="en-US" sz="2100">
                <a:ea typeface="Calibri"/>
                <a:cs typeface="Calibri"/>
              </a:rPr>
              <a:t> </a:t>
            </a:r>
            <a:r>
              <a:rPr lang="en-US" sz="2100" err="1">
                <a:ea typeface="Calibri"/>
                <a:cs typeface="Calibri"/>
              </a:rPr>
              <a:t>của</a:t>
            </a:r>
            <a:r>
              <a:rPr lang="en-US" sz="2100">
                <a:ea typeface="Calibri"/>
                <a:cs typeface="Calibri"/>
              </a:rPr>
              <a:t> </a:t>
            </a:r>
            <a:r>
              <a:rPr lang="en-US" sz="2100" err="1">
                <a:ea typeface="Calibri"/>
                <a:cs typeface="Calibri"/>
              </a:rPr>
              <a:t>các</a:t>
            </a:r>
            <a:r>
              <a:rPr lang="en-US" sz="2100">
                <a:ea typeface="Calibri"/>
                <a:cs typeface="Calibri"/>
              </a:rPr>
              <a:t> </a:t>
            </a:r>
            <a:r>
              <a:rPr lang="en-US" sz="2100" err="1">
                <a:ea typeface="Calibri"/>
                <a:cs typeface="Calibri"/>
              </a:rPr>
              <a:t>lệnh</a:t>
            </a:r>
            <a:r>
              <a:rPr lang="en-US" sz="2100">
                <a:ea typeface="Calibri"/>
                <a:cs typeface="Calibri"/>
              </a:rPr>
              <a:t> </a:t>
            </a:r>
            <a:r>
              <a:rPr lang="en-US" sz="2100" err="1">
                <a:ea typeface="Calibri"/>
                <a:cs typeface="Calibri"/>
              </a:rPr>
              <a:t>truy</a:t>
            </a:r>
            <a:r>
              <a:rPr lang="en-US" sz="2100">
                <a:ea typeface="Calibri"/>
                <a:cs typeface="Calibri"/>
              </a:rPr>
              <a:t> </a:t>
            </a:r>
            <a:r>
              <a:rPr lang="en-US" sz="2100" err="1">
                <a:ea typeface="Calibri"/>
                <a:cs typeface="Calibri"/>
              </a:rPr>
              <a:t>vấn</a:t>
            </a:r>
            <a:r>
              <a:rPr lang="en-US" sz="2100">
                <a:ea typeface="Calibri"/>
                <a:cs typeface="Calibri"/>
              </a:rPr>
              <a:t> </a:t>
            </a:r>
            <a:r>
              <a:rPr lang="en-US" sz="2100" err="1">
                <a:ea typeface="Calibri"/>
                <a:cs typeface="Calibri"/>
              </a:rPr>
              <a:t>dữ</a:t>
            </a:r>
            <a:r>
              <a:rPr lang="en-US" sz="2100">
                <a:ea typeface="Calibri"/>
                <a:cs typeface="Calibri"/>
              </a:rPr>
              <a:t> </a:t>
            </a:r>
            <a:r>
              <a:rPr lang="en-US" sz="2100" err="1">
                <a:ea typeface="Calibri"/>
                <a:cs typeface="Calibri"/>
              </a:rPr>
              <a:t>liệu</a:t>
            </a:r>
            <a:r>
              <a:rPr lang="en-US" sz="2100">
                <a:ea typeface="Calibri"/>
                <a:cs typeface="Calibri"/>
              </a:rPr>
              <a:t> bao </a:t>
            </a:r>
            <a:r>
              <a:rPr lang="en-US" sz="2100" err="1">
                <a:ea typeface="Calibri"/>
                <a:cs typeface="Calibri"/>
              </a:rPr>
              <a:t>gồm</a:t>
            </a:r>
            <a:r>
              <a:rPr lang="en-US" sz="2100">
                <a:ea typeface="Calibri"/>
                <a:cs typeface="Calibri"/>
              </a:rPr>
              <a:t> </a:t>
            </a:r>
            <a:r>
              <a:rPr lang="en-US" sz="2100" err="1">
                <a:ea typeface="Calibri"/>
                <a:cs typeface="Calibri"/>
              </a:rPr>
              <a:t>các</a:t>
            </a:r>
            <a:r>
              <a:rPr lang="en-US" sz="2100">
                <a:ea typeface="Calibri"/>
                <a:cs typeface="Calibri"/>
              </a:rPr>
              <a:t> </a:t>
            </a:r>
            <a:r>
              <a:rPr lang="en-US" sz="2100" err="1">
                <a:ea typeface="Calibri"/>
                <a:cs typeface="Calibri"/>
              </a:rPr>
              <a:t>phương</a:t>
            </a:r>
            <a:r>
              <a:rPr lang="en-US" sz="2100">
                <a:ea typeface="Calibri"/>
                <a:cs typeface="Calibri"/>
              </a:rPr>
              <a:t> </a:t>
            </a:r>
            <a:r>
              <a:rPr lang="en-US" sz="2100" err="1">
                <a:ea typeface="Calibri"/>
                <a:cs typeface="Calibri"/>
              </a:rPr>
              <a:t>thức</a:t>
            </a:r>
            <a:r>
              <a:rPr lang="en-US" sz="2100">
                <a:ea typeface="Calibri"/>
                <a:cs typeface="Calibri"/>
              </a:rPr>
              <a:t>:</a:t>
            </a:r>
          </a:p>
          <a:p>
            <a:pPr marL="742950" lvl="1" indent="-285750">
              <a:buFont typeface="Courier New"/>
              <a:buChar char="o"/>
            </a:pPr>
            <a:r>
              <a:rPr lang="en-US" sz="2100">
                <a:ea typeface="Calibri"/>
                <a:cs typeface="Calibri"/>
              </a:rPr>
              <a:t>Condition(con),</a:t>
            </a:r>
          </a:p>
          <a:p>
            <a:pPr marL="742950" lvl="1" indent="-285750">
              <a:buFont typeface="Courier New"/>
              <a:buChar char="o"/>
            </a:pPr>
            <a:r>
              <a:rPr lang="en-US" sz="2100" err="1">
                <a:ea typeface="Calibri"/>
                <a:cs typeface="Calibri"/>
              </a:rPr>
              <a:t>multiCondition</a:t>
            </a:r>
            <a:r>
              <a:rPr lang="en-US" sz="2100">
                <a:ea typeface="Calibri"/>
                <a:cs typeface="Calibri"/>
              </a:rPr>
              <a:t>(</a:t>
            </a:r>
            <a:r>
              <a:rPr lang="en-US" sz="2100" err="1">
                <a:ea typeface="Calibri"/>
                <a:cs typeface="Calibri"/>
              </a:rPr>
              <a:t>conA</a:t>
            </a:r>
            <a:r>
              <a:rPr lang="en-US" sz="2100">
                <a:ea typeface="Calibri"/>
                <a:cs typeface="Calibri"/>
              </a:rPr>
              <a:t>, Operator, </a:t>
            </a:r>
            <a:r>
              <a:rPr lang="en-US" sz="2100" err="1">
                <a:ea typeface="Calibri"/>
                <a:cs typeface="Calibri"/>
              </a:rPr>
              <a:t>conB</a:t>
            </a:r>
            <a:r>
              <a:rPr lang="en-US" sz="2100">
                <a:ea typeface="Calibri"/>
                <a:cs typeface="Calibri"/>
              </a:rPr>
              <a:t>),</a:t>
            </a:r>
          </a:p>
          <a:p>
            <a:pPr marL="742950" lvl="1" indent="-285750">
              <a:buFont typeface="Courier New"/>
              <a:buChar char="o"/>
            </a:pPr>
            <a:r>
              <a:rPr lang="en-US" sz="2100" err="1">
                <a:ea typeface="Calibri"/>
                <a:cs typeface="Calibri"/>
              </a:rPr>
              <a:t>whereCondition</a:t>
            </a:r>
            <a:r>
              <a:rPr lang="en-US" sz="2100">
                <a:ea typeface="Calibri"/>
                <a:cs typeface="Calibri"/>
              </a:rPr>
              <a:t>(</a:t>
            </a:r>
            <a:r>
              <a:rPr lang="en-US" sz="2100" err="1">
                <a:ea typeface="Calibri"/>
                <a:cs typeface="Calibri"/>
              </a:rPr>
              <a:t>ColA</a:t>
            </a:r>
            <a:r>
              <a:rPr lang="en-US" sz="2100">
                <a:ea typeface="Calibri"/>
                <a:cs typeface="Calibri"/>
              </a:rPr>
              <a:t>, Operator, </a:t>
            </a:r>
            <a:r>
              <a:rPr lang="en-US" sz="2100" err="1">
                <a:ea typeface="Calibri"/>
                <a:cs typeface="Calibri"/>
              </a:rPr>
              <a:t>ColB</a:t>
            </a:r>
            <a:r>
              <a:rPr lang="en-US" sz="2100">
                <a:ea typeface="Calibri"/>
                <a:cs typeface="Calibri"/>
              </a:rPr>
              <a:t>),</a:t>
            </a:r>
          </a:p>
          <a:p>
            <a:pPr marL="742950" lvl="1" indent="-285750">
              <a:buFont typeface="Courier New"/>
              <a:buChar char="o"/>
            </a:pPr>
            <a:r>
              <a:rPr lang="en-US" sz="2100" err="1">
                <a:ea typeface="Calibri"/>
                <a:cs typeface="Calibri"/>
              </a:rPr>
              <a:t>joinCondition</a:t>
            </a:r>
            <a:r>
              <a:rPr lang="en-US" sz="2100">
                <a:ea typeface="Calibri"/>
                <a:cs typeface="Calibri"/>
              </a:rPr>
              <a:t>(</a:t>
            </a:r>
            <a:r>
              <a:rPr lang="en-US" sz="2100" err="1">
                <a:ea typeface="Calibri"/>
                <a:cs typeface="Calibri"/>
              </a:rPr>
              <a:t>KeyA</a:t>
            </a:r>
            <a:r>
              <a:rPr lang="en-US" sz="2100">
                <a:ea typeface="Calibri"/>
                <a:cs typeface="Calibri"/>
              </a:rPr>
              <a:t>, Operator, </a:t>
            </a:r>
            <a:r>
              <a:rPr lang="en-US" sz="2100" err="1">
                <a:ea typeface="Calibri"/>
                <a:cs typeface="Calibri"/>
              </a:rPr>
              <a:t>KeyB</a:t>
            </a:r>
            <a:r>
              <a:rPr lang="en-US" sz="2100">
                <a:ea typeface="Calibri"/>
                <a:cs typeface="Calibri"/>
              </a:rPr>
              <a:t>)</a:t>
            </a:r>
          </a:p>
          <a:p>
            <a:pPr marL="742950" lvl="1" indent="-285750">
              <a:buFont typeface="Courier New"/>
              <a:buChar char="o"/>
            </a:pPr>
            <a:endParaRPr lang="en-US" sz="2100">
              <a:ea typeface="Calibri"/>
              <a:cs typeface="Calibri"/>
            </a:endParaRPr>
          </a:p>
          <a:p>
            <a:endParaRPr lang="en-US" sz="2100">
              <a:ea typeface="Calibri"/>
              <a:cs typeface="Calibri"/>
            </a:endParaRPr>
          </a:p>
        </p:txBody>
      </p:sp>
      <p:pic>
        <p:nvPicPr>
          <p:cNvPr id="3" name="Picture 2">
            <a:extLst>
              <a:ext uri="{FF2B5EF4-FFF2-40B4-BE49-F238E27FC236}">
                <a16:creationId xmlns:a16="http://schemas.microsoft.com/office/drawing/2014/main" id="{05B79967-9189-0388-2343-499051C96751}"/>
              </a:ext>
            </a:extLst>
          </p:cNvPr>
          <p:cNvPicPr>
            <a:picLocks noChangeAspect="1"/>
          </p:cNvPicPr>
          <p:nvPr/>
        </p:nvPicPr>
        <p:blipFill>
          <a:blip r:embed="rId2"/>
          <a:stretch>
            <a:fillRect/>
          </a:stretch>
        </p:blipFill>
        <p:spPr>
          <a:xfrm>
            <a:off x="339725" y="986872"/>
            <a:ext cx="6412714" cy="5176399"/>
          </a:xfrm>
          <a:prstGeom prst="rect">
            <a:avLst/>
          </a:prstGeom>
        </p:spPr>
      </p:pic>
    </p:spTree>
    <p:extLst>
      <p:ext uri="{BB962C8B-B14F-4D97-AF65-F5344CB8AC3E}">
        <p14:creationId xmlns:p14="http://schemas.microsoft.com/office/powerpoint/2010/main" val="4245339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DE47E-D58B-B511-9206-74B6070EAD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B8F0FE-5100-7FB2-0D24-CB993C229D20}"/>
              </a:ext>
            </a:extLst>
          </p:cNvPr>
          <p:cNvSpPr>
            <a:spLocks noGrp="1"/>
          </p:cNvSpPr>
          <p:nvPr>
            <p:ph type="title"/>
          </p:nvPr>
        </p:nvSpPr>
        <p:spPr/>
        <p:txBody>
          <a:bodyPr/>
          <a:lstStyle/>
          <a:p>
            <a:r>
              <a:rPr lang="vi-VN"/>
              <a:t>III.</a:t>
            </a:r>
            <a:r>
              <a:rPr lang="vi-VN" b="0">
                <a:ln w="0"/>
                <a:solidFill>
                  <a:srgbClr val="44546A"/>
                </a:solidFill>
                <a:effectLst>
                  <a:outerShdw blurRad="38100" dist="25400" dir="5400000" algn="ctr" rotWithShape="0">
                    <a:srgbClr val="6E747A">
                      <a:alpha val="43000"/>
                    </a:srgbClr>
                  </a:outerShdw>
                </a:effectLst>
                <a:latin typeface="Arial"/>
                <a:ea typeface="DejaVu Sans"/>
                <a:cs typeface="DejaVu Sans"/>
              </a:rPr>
              <a:t> </a:t>
            </a:r>
            <a:r>
              <a:rPr lang="vi-VN" b="0">
                <a:ln w="0"/>
                <a:effectLst>
                  <a:outerShdw blurRad="38100" dist="25400" dir="5400000" algn="ctr" rotWithShape="0">
                    <a:srgbClr val="6E747A">
                      <a:alpha val="43000"/>
                    </a:srgbClr>
                  </a:outerShdw>
                </a:effectLst>
                <a:latin typeface="Arial"/>
                <a:ea typeface="DejaVu Sans"/>
                <a:cs typeface="DejaVu Sans"/>
              </a:rPr>
              <a:t>THIẾT KẾ HỆ THỐNG</a:t>
            </a:r>
            <a:br>
              <a:rPr lang="en-US" b="0">
                <a:ln w="0"/>
                <a:solidFill>
                  <a:srgbClr val="44546A"/>
                </a:solidFill>
                <a:effectLst>
                  <a:outerShdw blurRad="38100" dist="25400" dir="5400000" algn="ctr" rotWithShape="0">
                    <a:srgbClr val="6E747A">
                      <a:alpha val="43000"/>
                    </a:srgbClr>
                  </a:outerShdw>
                </a:effectLst>
                <a:latin typeface="Arial"/>
                <a:ea typeface="DejaVu Sans"/>
                <a:cs typeface="DejaVu Sans"/>
              </a:rPr>
            </a:br>
            <a:endParaRPr lang="en-US"/>
          </a:p>
        </p:txBody>
      </p:sp>
      <p:sp>
        <p:nvSpPr>
          <p:cNvPr id="4" name="Slide Number Placeholder 3">
            <a:extLst>
              <a:ext uri="{FF2B5EF4-FFF2-40B4-BE49-F238E27FC236}">
                <a16:creationId xmlns:a16="http://schemas.microsoft.com/office/drawing/2014/main" id="{BA997526-CB06-1B57-D5E8-280773DE27E5}"/>
              </a:ext>
            </a:extLst>
          </p:cNvPr>
          <p:cNvSpPr>
            <a:spLocks noGrp="1"/>
          </p:cNvSpPr>
          <p:nvPr>
            <p:ph type="sldNum" sz="quarter" idx="12"/>
          </p:nvPr>
        </p:nvSpPr>
        <p:spPr/>
        <p:txBody>
          <a:bodyPr/>
          <a:lstStyle/>
          <a:p>
            <a:fld id="{9EA0BE3B-158A-4EDF-80DC-E394A0D1600F}" type="slidenum">
              <a:rPr lang="en-US" smtClean="0"/>
              <a:pPr/>
              <a:t>12</a:t>
            </a:fld>
            <a:endParaRPr lang="en-US"/>
          </a:p>
        </p:txBody>
      </p:sp>
      <p:pic>
        <p:nvPicPr>
          <p:cNvPr id="3" name="Picture 2">
            <a:extLst>
              <a:ext uri="{FF2B5EF4-FFF2-40B4-BE49-F238E27FC236}">
                <a16:creationId xmlns:a16="http://schemas.microsoft.com/office/drawing/2014/main" id="{322EA90A-0336-AA8F-6248-F61283B70319}"/>
              </a:ext>
            </a:extLst>
          </p:cNvPr>
          <p:cNvPicPr>
            <a:picLocks noChangeAspect="1"/>
          </p:cNvPicPr>
          <p:nvPr/>
        </p:nvPicPr>
        <p:blipFill>
          <a:blip r:embed="rId2"/>
          <a:stretch>
            <a:fillRect/>
          </a:stretch>
        </p:blipFill>
        <p:spPr>
          <a:xfrm>
            <a:off x="5192796" y="814493"/>
            <a:ext cx="6662646" cy="5480111"/>
          </a:xfrm>
          <a:prstGeom prst="rect">
            <a:avLst/>
          </a:prstGeom>
        </p:spPr>
      </p:pic>
      <p:sp>
        <p:nvSpPr>
          <p:cNvPr id="8" name="TextBox 7">
            <a:extLst>
              <a:ext uri="{FF2B5EF4-FFF2-40B4-BE49-F238E27FC236}">
                <a16:creationId xmlns:a16="http://schemas.microsoft.com/office/drawing/2014/main" id="{9BC2F8BE-7D83-FF76-0E0C-D3CEA87CB0C1}"/>
              </a:ext>
            </a:extLst>
          </p:cNvPr>
          <p:cNvSpPr txBox="1"/>
          <p:nvPr/>
        </p:nvSpPr>
        <p:spPr>
          <a:xfrm>
            <a:off x="338667" y="1108350"/>
            <a:ext cx="4853817"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ea typeface="Calibri"/>
                <a:cs typeface="Calibri"/>
              </a:rPr>
              <a:t>Package: </a:t>
            </a:r>
            <a:r>
              <a:rPr lang="en-US" sz="2400" b="1" err="1">
                <a:ea typeface="Calibri"/>
                <a:cs typeface="Calibri"/>
              </a:rPr>
              <a:t>Query_Builder</a:t>
            </a:r>
            <a:endParaRPr lang="en-US" sz="2400" b="1">
              <a:ea typeface="Calibri"/>
              <a:cs typeface="Calibri"/>
            </a:endParaRPr>
          </a:p>
          <a:p>
            <a:pPr algn="ctr"/>
            <a:r>
              <a:rPr lang="en-US" sz="2400" b="1">
                <a:ea typeface="Calibri"/>
                <a:cs typeface="Calibri"/>
              </a:rPr>
              <a:t>Class: Key</a:t>
            </a:r>
          </a:p>
          <a:p>
            <a:pPr marL="285750" indent="-285750">
              <a:buFont typeface="Wingdings"/>
              <a:buChar char="v"/>
            </a:pPr>
            <a:r>
              <a:rPr lang="en-US" sz="2400" err="1">
                <a:ea typeface="Calibri"/>
                <a:cs typeface="Calibri"/>
              </a:rPr>
              <a:t>Chức</a:t>
            </a:r>
            <a:r>
              <a:rPr lang="en-US" sz="2400">
                <a:ea typeface="Calibri"/>
                <a:cs typeface="Calibri"/>
              </a:rPr>
              <a:t> </a:t>
            </a:r>
            <a:r>
              <a:rPr lang="en-US" sz="2400" err="1">
                <a:ea typeface="Calibri"/>
                <a:cs typeface="Calibri"/>
              </a:rPr>
              <a:t>năng</a:t>
            </a:r>
            <a:r>
              <a:rPr lang="en-US" sz="2400">
                <a:ea typeface="Calibri"/>
                <a:cs typeface="Calibri"/>
              </a:rPr>
              <a:t>: </a:t>
            </a:r>
            <a:r>
              <a:rPr lang="en-US" sz="2400" err="1">
                <a:ea typeface="Calibri"/>
                <a:cs typeface="Calibri"/>
              </a:rPr>
              <a:t>Chứa</a:t>
            </a:r>
            <a:r>
              <a:rPr lang="en-US" sz="2400">
                <a:ea typeface="Calibri"/>
                <a:cs typeface="Calibri"/>
              </a:rPr>
              <a:t> </a:t>
            </a:r>
            <a:r>
              <a:rPr lang="en-US" sz="2400" err="1">
                <a:ea typeface="Calibri"/>
                <a:cs typeface="Calibri"/>
              </a:rPr>
              <a:t>khóa</a:t>
            </a:r>
            <a:r>
              <a:rPr lang="en-US" sz="2400">
                <a:ea typeface="Calibri"/>
                <a:cs typeface="Calibri"/>
              </a:rPr>
              <a:t> </a:t>
            </a:r>
            <a:r>
              <a:rPr lang="en-US" sz="2400" err="1">
                <a:ea typeface="Calibri"/>
                <a:cs typeface="Calibri"/>
              </a:rPr>
              <a:t>chính</a:t>
            </a:r>
            <a:r>
              <a:rPr lang="en-US" sz="2400">
                <a:ea typeface="Calibri"/>
                <a:cs typeface="Calibri"/>
              </a:rPr>
              <a:t> </a:t>
            </a:r>
            <a:r>
              <a:rPr lang="en-US" sz="2400" err="1">
                <a:ea typeface="Calibri"/>
                <a:cs typeface="Calibri"/>
              </a:rPr>
              <a:t>và</a:t>
            </a:r>
            <a:r>
              <a:rPr lang="en-US" sz="2400">
                <a:ea typeface="Calibri"/>
                <a:cs typeface="Calibri"/>
              </a:rPr>
              <a:t> </a:t>
            </a:r>
            <a:r>
              <a:rPr lang="en-US" sz="2400" err="1">
                <a:ea typeface="Calibri"/>
                <a:cs typeface="Calibri"/>
              </a:rPr>
              <a:t>khóa</a:t>
            </a:r>
            <a:r>
              <a:rPr lang="en-US" sz="2400">
                <a:ea typeface="Calibri"/>
                <a:cs typeface="Calibri"/>
              </a:rPr>
              <a:t> </a:t>
            </a:r>
            <a:r>
              <a:rPr lang="en-US" sz="2400" err="1">
                <a:ea typeface="Calibri"/>
                <a:cs typeface="Calibri"/>
              </a:rPr>
              <a:t>ngoại</a:t>
            </a:r>
            <a:r>
              <a:rPr lang="en-US" sz="2400">
                <a:ea typeface="Calibri"/>
                <a:cs typeface="Calibri"/>
              </a:rPr>
              <a:t> </a:t>
            </a:r>
            <a:r>
              <a:rPr lang="en-US" sz="2400" err="1">
                <a:ea typeface="Calibri"/>
                <a:cs typeface="Calibri"/>
              </a:rPr>
              <a:t>của</a:t>
            </a:r>
            <a:r>
              <a:rPr lang="en-US" sz="2400">
                <a:ea typeface="Calibri"/>
                <a:cs typeface="Calibri"/>
              </a:rPr>
              <a:t> </a:t>
            </a:r>
            <a:r>
              <a:rPr lang="en-US" sz="2400" err="1">
                <a:ea typeface="Calibri"/>
                <a:cs typeface="Calibri"/>
              </a:rPr>
              <a:t>các</a:t>
            </a:r>
            <a:r>
              <a:rPr lang="en-US" sz="2400">
                <a:ea typeface="Calibri"/>
                <a:cs typeface="Calibri"/>
              </a:rPr>
              <a:t> </a:t>
            </a:r>
            <a:r>
              <a:rPr lang="en-US" sz="2400" err="1">
                <a:ea typeface="Calibri"/>
                <a:cs typeface="Calibri"/>
              </a:rPr>
              <a:t>bảng</a:t>
            </a:r>
            <a:r>
              <a:rPr lang="en-US" sz="2400">
                <a:ea typeface="Calibri"/>
                <a:cs typeface="Calibri"/>
              </a:rPr>
              <a:t> </a:t>
            </a:r>
          </a:p>
          <a:p>
            <a:pPr marL="285750" indent="-285750">
              <a:buFont typeface="Wingdings"/>
              <a:buChar char="v"/>
            </a:pPr>
            <a:r>
              <a:rPr lang="en-US" sz="2400" err="1">
                <a:ea typeface="Calibri"/>
                <a:cs typeface="Calibri"/>
              </a:rPr>
              <a:t>Mỗi</a:t>
            </a:r>
            <a:r>
              <a:rPr lang="en-US" sz="2400">
                <a:ea typeface="Calibri"/>
                <a:cs typeface="Calibri"/>
              </a:rPr>
              <a:t> </a:t>
            </a:r>
            <a:r>
              <a:rPr lang="en-US" sz="2400" err="1">
                <a:ea typeface="Calibri"/>
                <a:cs typeface="Calibri"/>
              </a:rPr>
              <a:t>bảng</a:t>
            </a:r>
            <a:r>
              <a:rPr lang="en-US" sz="2400">
                <a:ea typeface="Calibri"/>
                <a:cs typeface="Calibri"/>
              </a:rPr>
              <a:t> </a:t>
            </a:r>
            <a:r>
              <a:rPr lang="en-US" sz="2400" err="1">
                <a:ea typeface="Calibri"/>
                <a:cs typeface="Calibri"/>
              </a:rPr>
              <a:t>thực</a:t>
            </a:r>
            <a:r>
              <a:rPr lang="en-US" sz="2400">
                <a:ea typeface="Calibri"/>
                <a:cs typeface="Calibri"/>
              </a:rPr>
              <a:t> </a:t>
            </a:r>
            <a:r>
              <a:rPr lang="en-US" sz="2400" err="1">
                <a:ea typeface="Calibri"/>
                <a:cs typeface="Calibri"/>
              </a:rPr>
              <a:t>thể</a:t>
            </a:r>
            <a:r>
              <a:rPr lang="en-US" sz="2400">
                <a:ea typeface="Calibri"/>
                <a:cs typeface="Calibri"/>
              </a:rPr>
              <a:t> </a:t>
            </a:r>
            <a:r>
              <a:rPr lang="en-US" sz="2400" err="1">
                <a:ea typeface="Calibri"/>
                <a:cs typeface="Calibri"/>
              </a:rPr>
              <a:t>có</a:t>
            </a:r>
            <a:r>
              <a:rPr lang="en-US" sz="2400">
                <a:ea typeface="Calibri"/>
                <a:cs typeface="Calibri"/>
              </a:rPr>
              <a:t> 1 constructor </a:t>
            </a:r>
            <a:r>
              <a:rPr lang="en-US" sz="2400" err="1">
                <a:ea typeface="Calibri"/>
                <a:cs typeface="Calibri"/>
              </a:rPr>
              <a:t>để</a:t>
            </a:r>
            <a:r>
              <a:rPr lang="en-US" sz="2400">
                <a:ea typeface="Calibri"/>
                <a:cs typeface="Calibri"/>
              </a:rPr>
              <a:t> </a:t>
            </a:r>
            <a:r>
              <a:rPr lang="en-US" sz="2400" err="1">
                <a:ea typeface="Calibri"/>
                <a:cs typeface="Calibri"/>
              </a:rPr>
              <a:t>khởi</a:t>
            </a:r>
            <a:r>
              <a:rPr lang="en-US" sz="2400">
                <a:ea typeface="Calibri"/>
                <a:cs typeface="Calibri"/>
              </a:rPr>
              <a:t> </a:t>
            </a:r>
            <a:r>
              <a:rPr lang="en-US" sz="2400" err="1">
                <a:ea typeface="Calibri"/>
                <a:cs typeface="Calibri"/>
              </a:rPr>
              <a:t>tạo</a:t>
            </a:r>
            <a:r>
              <a:rPr lang="en-US" sz="2400">
                <a:ea typeface="Calibri"/>
                <a:cs typeface="Calibri"/>
              </a:rPr>
              <a:t> </a:t>
            </a:r>
            <a:r>
              <a:rPr lang="en-US" sz="2400" err="1">
                <a:ea typeface="Calibri"/>
                <a:cs typeface="Calibri"/>
              </a:rPr>
              <a:t>đối</a:t>
            </a:r>
            <a:r>
              <a:rPr lang="en-US" sz="2400">
                <a:ea typeface="Calibri"/>
                <a:cs typeface="Calibri"/>
              </a:rPr>
              <a:t> </a:t>
            </a:r>
            <a:r>
              <a:rPr lang="en-US" sz="2400" err="1">
                <a:ea typeface="Calibri"/>
                <a:cs typeface="Calibri"/>
              </a:rPr>
              <a:t>tượng</a:t>
            </a:r>
            <a:r>
              <a:rPr lang="en-US" sz="2400">
                <a:ea typeface="Calibri"/>
                <a:cs typeface="Calibri"/>
              </a:rPr>
              <a:t> bao </a:t>
            </a:r>
            <a:r>
              <a:rPr lang="en-US" sz="2400" err="1">
                <a:ea typeface="Calibri"/>
                <a:cs typeface="Calibri"/>
              </a:rPr>
              <a:t>gồm</a:t>
            </a:r>
            <a:r>
              <a:rPr lang="en-US" sz="2400">
                <a:ea typeface="Calibri"/>
                <a:cs typeface="Calibri"/>
              </a:rPr>
              <a:t>:</a:t>
            </a:r>
          </a:p>
          <a:p>
            <a:pPr marL="742950" lvl="1" indent="-285750">
              <a:buFont typeface="Courier New"/>
              <a:buChar char="o"/>
            </a:pPr>
            <a:r>
              <a:rPr lang="en-US" sz="2400" err="1">
                <a:ea typeface="Calibri"/>
                <a:cs typeface="Calibri"/>
              </a:rPr>
              <a:t>Gọi</a:t>
            </a:r>
            <a:r>
              <a:rPr lang="en-US" sz="2400">
                <a:ea typeface="Calibri"/>
                <a:cs typeface="Calibri"/>
              </a:rPr>
              <a:t> </a:t>
            </a:r>
            <a:r>
              <a:rPr lang="en-US" sz="2400" err="1">
                <a:ea typeface="Calibri"/>
                <a:cs typeface="Calibri"/>
              </a:rPr>
              <a:t>đến</a:t>
            </a:r>
            <a:r>
              <a:rPr lang="en-US" sz="2400">
                <a:ea typeface="Calibri"/>
                <a:cs typeface="Calibri"/>
              </a:rPr>
              <a:t> </a:t>
            </a:r>
            <a:r>
              <a:rPr lang="en-US" sz="2400" err="1">
                <a:ea typeface="Calibri"/>
                <a:cs typeface="Calibri"/>
              </a:rPr>
              <a:t>phương</a:t>
            </a:r>
            <a:r>
              <a:rPr lang="en-US" sz="2400">
                <a:ea typeface="Calibri"/>
                <a:cs typeface="Calibri"/>
              </a:rPr>
              <a:t> </a:t>
            </a:r>
            <a:r>
              <a:rPr lang="en-US" sz="2400" err="1">
                <a:ea typeface="Calibri"/>
                <a:cs typeface="Calibri"/>
              </a:rPr>
              <a:t>thức</a:t>
            </a:r>
            <a:r>
              <a:rPr lang="en-US" sz="2400">
                <a:ea typeface="Calibri"/>
                <a:cs typeface="Calibri"/>
              </a:rPr>
              <a:t> </a:t>
            </a:r>
            <a:r>
              <a:rPr lang="en-US" sz="2400" err="1">
                <a:ea typeface="Calibri"/>
                <a:cs typeface="Calibri"/>
              </a:rPr>
              <a:t>khởi</a:t>
            </a:r>
            <a:r>
              <a:rPr lang="en-US" sz="2400">
                <a:ea typeface="Calibri"/>
                <a:cs typeface="Calibri"/>
              </a:rPr>
              <a:t> </a:t>
            </a:r>
            <a:r>
              <a:rPr lang="en-US" sz="2400" err="1">
                <a:ea typeface="Calibri"/>
                <a:cs typeface="Calibri"/>
              </a:rPr>
              <a:t>tạo</a:t>
            </a:r>
            <a:r>
              <a:rPr lang="en-US" sz="2400">
                <a:ea typeface="Calibri"/>
                <a:cs typeface="Calibri"/>
              </a:rPr>
              <a:t> </a:t>
            </a:r>
            <a:r>
              <a:rPr lang="en-US" sz="2400" err="1">
                <a:ea typeface="Calibri"/>
                <a:cs typeface="Calibri"/>
              </a:rPr>
              <a:t>TableName</a:t>
            </a:r>
            <a:r>
              <a:rPr lang="en-US" sz="2400">
                <a:ea typeface="Calibri"/>
                <a:cs typeface="Calibri"/>
              </a:rPr>
              <a:t>(name) </a:t>
            </a:r>
            <a:r>
              <a:rPr lang="en-US" sz="2400" err="1">
                <a:ea typeface="Calibri"/>
                <a:cs typeface="Calibri"/>
              </a:rPr>
              <a:t>để</a:t>
            </a:r>
            <a:r>
              <a:rPr lang="en-US" sz="2400">
                <a:ea typeface="Calibri"/>
                <a:cs typeface="Calibri"/>
              </a:rPr>
              <a:t> </a:t>
            </a:r>
            <a:r>
              <a:rPr lang="en-US" sz="2400" err="1">
                <a:ea typeface="Calibri"/>
                <a:cs typeface="Calibri"/>
              </a:rPr>
              <a:t>lấy</a:t>
            </a:r>
            <a:r>
              <a:rPr lang="en-US" sz="2400">
                <a:ea typeface="Calibri"/>
                <a:cs typeface="Calibri"/>
              </a:rPr>
              <a:t> </a:t>
            </a:r>
            <a:r>
              <a:rPr lang="en-US" sz="2400" err="1">
                <a:ea typeface="Calibri"/>
                <a:cs typeface="Calibri"/>
              </a:rPr>
              <a:t>tên</a:t>
            </a:r>
            <a:r>
              <a:rPr lang="en-US" sz="2400">
                <a:ea typeface="Calibri"/>
                <a:cs typeface="Calibri"/>
              </a:rPr>
              <a:t> </a:t>
            </a:r>
            <a:r>
              <a:rPr lang="en-US" sz="2400" err="1">
                <a:ea typeface="Calibri"/>
                <a:cs typeface="Calibri"/>
              </a:rPr>
              <a:t>của</a:t>
            </a:r>
            <a:r>
              <a:rPr lang="en-US" sz="2400">
                <a:ea typeface="Calibri"/>
                <a:cs typeface="Calibri"/>
              </a:rPr>
              <a:t> </a:t>
            </a:r>
            <a:r>
              <a:rPr lang="en-US" sz="2400" err="1">
                <a:ea typeface="Calibri"/>
                <a:cs typeface="Calibri"/>
              </a:rPr>
              <a:t>bảng</a:t>
            </a:r>
            <a:endParaRPr lang="en-US" sz="2400">
              <a:ea typeface="Calibri"/>
              <a:cs typeface="Calibri"/>
            </a:endParaRPr>
          </a:p>
          <a:p>
            <a:pPr marL="742950" lvl="1" indent="-285750">
              <a:buFont typeface="Courier New"/>
              <a:buChar char="o"/>
            </a:pPr>
            <a:r>
              <a:rPr lang="en-US" sz="2400" err="1">
                <a:ea typeface="Calibri"/>
                <a:cs typeface="Calibri"/>
              </a:rPr>
              <a:t>Gọi</a:t>
            </a:r>
            <a:r>
              <a:rPr lang="en-US" sz="2400">
                <a:ea typeface="Calibri"/>
                <a:cs typeface="Calibri"/>
              </a:rPr>
              <a:t> </a:t>
            </a:r>
            <a:r>
              <a:rPr lang="en-US" sz="2400" err="1">
                <a:ea typeface="Calibri"/>
                <a:cs typeface="Calibri"/>
              </a:rPr>
              <a:t>đến</a:t>
            </a:r>
            <a:r>
              <a:rPr lang="en-US" sz="2400">
                <a:ea typeface="Calibri"/>
                <a:cs typeface="Calibri"/>
              </a:rPr>
              <a:t> </a:t>
            </a:r>
            <a:r>
              <a:rPr lang="en-US" sz="2400" err="1">
                <a:ea typeface="Calibri"/>
                <a:cs typeface="Calibri"/>
              </a:rPr>
              <a:t>phương</a:t>
            </a:r>
            <a:r>
              <a:rPr lang="en-US" sz="2400">
                <a:ea typeface="Calibri"/>
                <a:cs typeface="Calibri"/>
              </a:rPr>
              <a:t> </a:t>
            </a:r>
            <a:r>
              <a:rPr lang="en-US" sz="2400" err="1">
                <a:ea typeface="Calibri"/>
                <a:cs typeface="Calibri"/>
              </a:rPr>
              <a:t>thức</a:t>
            </a:r>
            <a:r>
              <a:rPr lang="en-US" sz="2400">
                <a:ea typeface="Calibri"/>
                <a:cs typeface="Calibri"/>
              </a:rPr>
              <a:t> Key(name, </a:t>
            </a:r>
            <a:r>
              <a:rPr lang="en-US" sz="2400" err="1">
                <a:ea typeface="Calibri"/>
                <a:cs typeface="Calibri"/>
              </a:rPr>
              <a:t>parentTable</a:t>
            </a:r>
            <a:r>
              <a:rPr lang="en-US" sz="2400">
                <a:ea typeface="Calibri"/>
                <a:cs typeface="Calibri"/>
              </a:rPr>
              <a:t>) </a:t>
            </a:r>
            <a:r>
              <a:rPr lang="en-US" sz="2400" err="1">
                <a:ea typeface="Calibri"/>
                <a:cs typeface="Calibri"/>
              </a:rPr>
              <a:t>để</a:t>
            </a:r>
            <a:r>
              <a:rPr lang="en-US" sz="2400">
                <a:ea typeface="Calibri"/>
                <a:cs typeface="Calibri"/>
              </a:rPr>
              <a:t> </a:t>
            </a:r>
            <a:r>
              <a:rPr lang="en-US" sz="2400" err="1">
                <a:ea typeface="Calibri"/>
                <a:cs typeface="Calibri"/>
              </a:rPr>
              <a:t>lấy</a:t>
            </a:r>
            <a:r>
              <a:rPr lang="en-US" sz="2400">
                <a:ea typeface="Calibri"/>
                <a:cs typeface="Calibri"/>
              </a:rPr>
              <a:t> </a:t>
            </a:r>
            <a:r>
              <a:rPr lang="en-US" sz="2400" err="1">
                <a:ea typeface="Calibri"/>
                <a:cs typeface="Calibri"/>
              </a:rPr>
              <a:t>khóa</a:t>
            </a:r>
            <a:r>
              <a:rPr lang="en-US" sz="2400">
                <a:ea typeface="Calibri"/>
                <a:cs typeface="Calibri"/>
              </a:rPr>
              <a:t> </a:t>
            </a:r>
            <a:r>
              <a:rPr lang="en-US" sz="2400" err="1">
                <a:ea typeface="Calibri"/>
                <a:cs typeface="Calibri"/>
              </a:rPr>
              <a:t>chính</a:t>
            </a:r>
            <a:r>
              <a:rPr lang="en-US" sz="2400">
                <a:ea typeface="Calibri"/>
                <a:cs typeface="Calibri"/>
              </a:rPr>
              <a:t> </a:t>
            </a:r>
            <a:r>
              <a:rPr lang="en-US" sz="2400" err="1">
                <a:ea typeface="Calibri"/>
                <a:cs typeface="Calibri"/>
              </a:rPr>
              <a:t>và</a:t>
            </a:r>
            <a:r>
              <a:rPr lang="en-US" sz="2400">
                <a:ea typeface="Calibri"/>
                <a:cs typeface="Calibri"/>
              </a:rPr>
              <a:t> </a:t>
            </a:r>
            <a:r>
              <a:rPr lang="en-US" sz="2400" err="1">
                <a:ea typeface="Calibri"/>
                <a:cs typeface="Calibri"/>
              </a:rPr>
              <a:t>khóa</a:t>
            </a:r>
            <a:r>
              <a:rPr lang="en-US" sz="2400">
                <a:ea typeface="Calibri"/>
                <a:cs typeface="Calibri"/>
              </a:rPr>
              <a:t> </a:t>
            </a:r>
            <a:r>
              <a:rPr lang="en-US" sz="2400" err="1">
                <a:ea typeface="Calibri"/>
                <a:cs typeface="Calibri"/>
              </a:rPr>
              <a:t>ngoại</a:t>
            </a:r>
            <a:r>
              <a:rPr lang="en-US" sz="2400">
                <a:ea typeface="Calibri"/>
                <a:cs typeface="Calibri"/>
              </a:rPr>
              <a:t> </a:t>
            </a:r>
            <a:r>
              <a:rPr lang="en-US" sz="2400" err="1">
                <a:ea typeface="Calibri"/>
                <a:cs typeface="Calibri"/>
              </a:rPr>
              <a:t>của</a:t>
            </a:r>
            <a:r>
              <a:rPr lang="en-US" sz="2400">
                <a:ea typeface="Calibri"/>
                <a:cs typeface="Calibri"/>
              </a:rPr>
              <a:t> </a:t>
            </a:r>
            <a:r>
              <a:rPr lang="en-US" sz="2400" err="1">
                <a:ea typeface="Calibri"/>
                <a:cs typeface="Calibri"/>
              </a:rPr>
              <a:t>bảng</a:t>
            </a:r>
            <a:r>
              <a:rPr lang="en-US" sz="2400">
                <a:ea typeface="Calibri"/>
                <a:cs typeface="Calibri"/>
              </a:rPr>
              <a:t>. </a:t>
            </a:r>
          </a:p>
        </p:txBody>
      </p:sp>
    </p:spTree>
    <p:extLst>
      <p:ext uri="{BB962C8B-B14F-4D97-AF65-F5344CB8AC3E}">
        <p14:creationId xmlns:p14="http://schemas.microsoft.com/office/powerpoint/2010/main" val="2617737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CC12C-94B6-0D08-8FC0-E9C348ABE8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72518D-B164-53EB-456B-CE890E200290}"/>
              </a:ext>
            </a:extLst>
          </p:cNvPr>
          <p:cNvSpPr>
            <a:spLocks noGrp="1"/>
          </p:cNvSpPr>
          <p:nvPr>
            <p:ph type="title"/>
          </p:nvPr>
        </p:nvSpPr>
        <p:spPr/>
        <p:txBody>
          <a:bodyPr/>
          <a:lstStyle/>
          <a:p>
            <a:r>
              <a:rPr lang="vi-VN"/>
              <a:t>III.</a:t>
            </a:r>
            <a:r>
              <a:rPr lang="vi-VN" b="0">
                <a:ln w="0"/>
                <a:solidFill>
                  <a:srgbClr val="44546A"/>
                </a:solidFill>
                <a:effectLst>
                  <a:outerShdw blurRad="38100" dist="25400" dir="5400000" algn="ctr" rotWithShape="0">
                    <a:srgbClr val="6E747A">
                      <a:alpha val="43000"/>
                    </a:srgbClr>
                  </a:outerShdw>
                </a:effectLst>
                <a:latin typeface="Arial"/>
                <a:ea typeface="DejaVu Sans"/>
                <a:cs typeface="DejaVu Sans"/>
              </a:rPr>
              <a:t> </a:t>
            </a:r>
            <a:r>
              <a:rPr lang="vi-VN" b="0">
                <a:ln w="0"/>
                <a:effectLst>
                  <a:outerShdw blurRad="38100" dist="25400" dir="5400000" algn="ctr" rotWithShape="0">
                    <a:srgbClr val="6E747A">
                      <a:alpha val="43000"/>
                    </a:srgbClr>
                  </a:outerShdw>
                </a:effectLst>
                <a:latin typeface="Arial"/>
                <a:ea typeface="DejaVu Sans"/>
                <a:cs typeface="DejaVu Sans"/>
              </a:rPr>
              <a:t>THIẾT KẾ HỆ THỐNG</a:t>
            </a:r>
            <a:br>
              <a:rPr lang="en-US" b="0">
                <a:ln w="0"/>
                <a:solidFill>
                  <a:srgbClr val="44546A"/>
                </a:solidFill>
                <a:effectLst>
                  <a:outerShdw blurRad="38100" dist="25400" dir="5400000" algn="ctr" rotWithShape="0">
                    <a:srgbClr val="6E747A">
                      <a:alpha val="43000"/>
                    </a:srgbClr>
                  </a:outerShdw>
                </a:effectLst>
                <a:latin typeface="Arial"/>
                <a:ea typeface="DejaVu Sans"/>
                <a:cs typeface="DejaVu Sans"/>
              </a:rPr>
            </a:br>
            <a:endParaRPr lang="en-US"/>
          </a:p>
        </p:txBody>
      </p:sp>
      <p:sp>
        <p:nvSpPr>
          <p:cNvPr id="4" name="Slide Number Placeholder 3">
            <a:extLst>
              <a:ext uri="{FF2B5EF4-FFF2-40B4-BE49-F238E27FC236}">
                <a16:creationId xmlns:a16="http://schemas.microsoft.com/office/drawing/2014/main" id="{4733BBE7-A61C-36BD-FA34-87877F27BF81}"/>
              </a:ext>
            </a:extLst>
          </p:cNvPr>
          <p:cNvSpPr>
            <a:spLocks noGrp="1"/>
          </p:cNvSpPr>
          <p:nvPr>
            <p:ph type="sldNum" sz="quarter" idx="12"/>
          </p:nvPr>
        </p:nvSpPr>
        <p:spPr/>
        <p:txBody>
          <a:bodyPr/>
          <a:lstStyle/>
          <a:p>
            <a:fld id="{9EA0BE3B-158A-4EDF-80DC-E394A0D1600F}" type="slidenum">
              <a:rPr lang="en-US" smtClean="0"/>
              <a:pPr/>
              <a:t>13</a:t>
            </a:fld>
            <a:endParaRPr lang="en-US"/>
          </a:p>
        </p:txBody>
      </p:sp>
      <p:sp>
        <p:nvSpPr>
          <p:cNvPr id="6" name="TextBox 5">
            <a:extLst>
              <a:ext uri="{FF2B5EF4-FFF2-40B4-BE49-F238E27FC236}">
                <a16:creationId xmlns:a16="http://schemas.microsoft.com/office/drawing/2014/main" id="{8442DE53-E039-ACD4-DB57-F620174EDBB1}"/>
              </a:ext>
            </a:extLst>
          </p:cNvPr>
          <p:cNvSpPr txBox="1"/>
          <p:nvPr/>
        </p:nvSpPr>
        <p:spPr>
          <a:xfrm>
            <a:off x="7074078" y="1542422"/>
            <a:ext cx="4775196"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ea typeface="Calibri"/>
                <a:cs typeface="Calibri"/>
              </a:rPr>
              <a:t>Package: </a:t>
            </a:r>
            <a:r>
              <a:rPr lang="en-US" sz="2400" b="1" err="1">
                <a:ea typeface="Calibri"/>
                <a:cs typeface="Calibri"/>
              </a:rPr>
              <a:t>Query_Builder</a:t>
            </a:r>
            <a:endParaRPr lang="en-US" sz="2400" b="1">
              <a:ea typeface="Calibri"/>
              <a:cs typeface="Calibri"/>
            </a:endParaRPr>
          </a:p>
          <a:p>
            <a:pPr algn="ctr"/>
            <a:r>
              <a:rPr lang="en-US" sz="2400" b="1">
                <a:ea typeface="Calibri"/>
                <a:cs typeface="Calibri"/>
              </a:rPr>
              <a:t>Interface: </a:t>
            </a:r>
            <a:r>
              <a:rPr lang="en-US" sz="2400" b="1" err="1">
                <a:ea typeface="Calibri"/>
                <a:cs typeface="Calibri"/>
              </a:rPr>
              <a:t>InternalQuery</a:t>
            </a:r>
            <a:endParaRPr lang="en-US" sz="2400" b="1">
              <a:ea typeface="Calibri"/>
              <a:cs typeface="Calibri"/>
            </a:endParaRPr>
          </a:p>
          <a:p>
            <a:pPr marL="285750" indent="-285750">
              <a:buFont typeface="Wingdings"/>
              <a:buChar char="v"/>
            </a:pPr>
            <a:r>
              <a:rPr lang="en-US" sz="2400" err="1">
                <a:ea typeface="Calibri"/>
                <a:cs typeface="Calibri"/>
              </a:rPr>
              <a:t>Chức</a:t>
            </a:r>
            <a:r>
              <a:rPr lang="en-US" sz="2400">
                <a:ea typeface="Calibri"/>
                <a:cs typeface="Calibri"/>
              </a:rPr>
              <a:t> </a:t>
            </a:r>
            <a:r>
              <a:rPr lang="en-US" sz="2400" err="1">
                <a:ea typeface="Calibri"/>
                <a:cs typeface="Calibri"/>
              </a:rPr>
              <a:t>năng</a:t>
            </a:r>
            <a:r>
              <a:rPr lang="en-US" sz="2400">
                <a:ea typeface="Calibri"/>
                <a:cs typeface="Calibri"/>
              </a:rPr>
              <a:t>: </a:t>
            </a:r>
            <a:r>
              <a:rPr lang="en-US" sz="2400" err="1">
                <a:ea typeface="Calibri"/>
                <a:cs typeface="Calibri"/>
              </a:rPr>
              <a:t>Chứa</a:t>
            </a:r>
            <a:r>
              <a:rPr lang="en-US" sz="2400">
                <a:ea typeface="Calibri"/>
                <a:cs typeface="Calibri"/>
              </a:rPr>
              <a:t> </a:t>
            </a:r>
            <a:r>
              <a:rPr lang="en-US" sz="2400" err="1">
                <a:ea typeface="Calibri"/>
                <a:cs typeface="Calibri"/>
              </a:rPr>
              <a:t>tên</a:t>
            </a:r>
            <a:r>
              <a:rPr lang="en-US" sz="2400">
                <a:ea typeface="Calibri"/>
                <a:cs typeface="Calibri"/>
              </a:rPr>
              <a:t> </a:t>
            </a:r>
            <a:r>
              <a:rPr lang="en-US" sz="2400" err="1">
                <a:ea typeface="Calibri"/>
                <a:cs typeface="Calibri"/>
              </a:rPr>
              <a:t>các</a:t>
            </a:r>
            <a:r>
              <a:rPr lang="en-US" sz="2400">
                <a:ea typeface="Calibri"/>
                <a:cs typeface="Calibri"/>
              </a:rPr>
              <a:t> </a:t>
            </a:r>
            <a:r>
              <a:rPr lang="en-US" sz="2400" err="1">
                <a:ea typeface="Calibri"/>
                <a:cs typeface="Calibri"/>
              </a:rPr>
              <a:t>phương</a:t>
            </a:r>
            <a:r>
              <a:rPr lang="en-US" sz="2400">
                <a:ea typeface="Calibri"/>
                <a:cs typeface="Calibri"/>
              </a:rPr>
              <a:t> </a:t>
            </a:r>
            <a:r>
              <a:rPr lang="en-US" sz="2400" err="1">
                <a:ea typeface="Calibri"/>
                <a:cs typeface="Calibri"/>
              </a:rPr>
              <a:t>thức</a:t>
            </a:r>
            <a:r>
              <a:rPr lang="en-US" sz="2400">
                <a:ea typeface="Calibri"/>
                <a:cs typeface="Calibri"/>
              </a:rPr>
              <a:t> </a:t>
            </a:r>
            <a:r>
              <a:rPr lang="en-US" sz="2400" err="1">
                <a:ea typeface="Calibri"/>
                <a:cs typeface="Calibri"/>
              </a:rPr>
              <a:t>thực</a:t>
            </a:r>
            <a:r>
              <a:rPr lang="en-US" sz="2400">
                <a:ea typeface="Calibri"/>
                <a:cs typeface="Calibri"/>
              </a:rPr>
              <a:t> </a:t>
            </a:r>
            <a:r>
              <a:rPr lang="en-US" sz="2400" err="1">
                <a:ea typeface="Calibri"/>
                <a:cs typeface="Calibri"/>
              </a:rPr>
              <a:t>thi</a:t>
            </a:r>
            <a:r>
              <a:rPr lang="en-US" sz="2400">
                <a:ea typeface="Calibri"/>
                <a:cs typeface="Calibri"/>
              </a:rPr>
              <a:t> </a:t>
            </a:r>
            <a:r>
              <a:rPr lang="en-US" sz="2400" err="1">
                <a:ea typeface="Calibri"/>
                <a:cs typeface="Calibri"/>
              </a:rPr>
              <a:t>với</a:t>
            </a:r>
            <a:r>
              <a:rPr lang="en-US" sz="2400">
                <a:ea typeface="Calibri"/>
                <a:cs typeface="Calibri"/>
              </a:rPr>
              <a:t> </a:t>
            </a:r>
            <a:r>
              <a:rPr lang="en-US" sz="2400" err="1">
                <a:ea typeface="Calibri"/>
                <a:cs typeface="Calibri"/>
              </a:rPr>
              <a:t>dữ</a:t>
            </a:r>
            <a:r>
              <a:rPr lang="en-US" sz="2400">
                <a:ea typeface="Calibri"/>
                <a:cs typeface="Calibri"/>
              </a:rPr>
              <a:t> </a:t>
            </a:r>
            <a:r>
              <a:rPr lang="en-US" sz="2400" err="1">
                <a:ea typeface="Calibri"/>
                <a:cs typeface="Calibri"/>
              </a:rPr>
              <a:t>liệu</a:t>
            </a:r>
            <a:r>
              <a:rPr lang="en-US" sz="2400">
                <a:ea typeface="Calibri"/>
                <a:cs typeface="Calibri"/>
              </a:rPr>
              <a:t> </a:t>
            </a:r>
            <a:r>
              <a:rPr lang="en-US" sz="2400" err="1">
                <a:ea typeface="Calibri"/>
                <a:cs typeface="Calibri"/>
              </a:rPr>
              <a:t>trong</a:t>
            </a:r>
            <a:r>
              <a:rPr lang="en-US" sz="2400">
                <a:ea typeface="Calibri"/>
                <a:cs typeface="Calibri"/>
              </a:rPr>
              <a:t> database.</a:t>
            </a:r>
          </a:p>
          <a:p>
            <a:pPr marL="285750" indent="-285750">
              <a:buFont typeface="Wingdings"/>
              <a:buChar char="v"/>
            </a:pPr>
            <a:r>
              <a:rPr lang="en-US" sz="2400">
                <a:ea typeface="Calibri"/>
                <a:cs typeface="Calibri"/>
              </a:rPr>
              <a:t>Bao </a:t>
            </a:r>
            <a:r>
              <a:rPr lang="en-US" sz="2400" err="1">
                <a:ea typeface="Calibri"/>
                <a:cs typeface="Calibri"/>
              </a:rPr>
              <a:t>gồm</a:t>
            </a:r>
            <a:r>
              <a:rPr lang="en-US" sz="2400">
                <a:ea typeface="Calibri"/>
                <a:cs typeface="Calibri"/>
              </a:rPr>
              <a:t> </a:t>
            </a:r>
            <a:r>
              <a:rPr lang="en-US" sz="2400" err="1">
                <a:ea typeface="Calibri"/>
                <a:cs typeface="Calibri"/>
              </a:rPr>
              <a:t>các</a:t>
            </a:r>
            <a:r>
              <a:rPr lang="en-US" sz="2400">
                <a:ea typeface="Calibri"/>
                <a:cs typeface="Calibri"/>
              </a:rPr>
              <a:t> </a:t>
            </a:r>
            <a:r>
              <a:rPr lang="en-US" sz="2400" err="1">
                <a:ea typeface="Calibri"/>
                <a:cs typeface="Calibri"/>
              </a:rPr>
              <a:t>phương</a:t>
            </a:r>
            <a:r>
              <a:rPr lang="en-US" sz="2400">
                <a:ea typeface="Calibri"/>
                <a:cs typeface="Calibri"/>
              </a:rPr>
              <a:t> </a:t>
            </a:r>
            <a:r>
              <a:rPr lang="en-US" sz="2400" err="1">
                <a:ea typeface="Calibri"/>
                <a:cs typeface="Calibri"/>
              </a:rPr>
              <a:t>thức</a:t>
            </a:r>
            <a:r>
              <a:rPr lang="en-US" sz="2400">
                <a:ea typeface="Calibri"/>
                <a:cs typeface="Calibri"/>
              </a:rPr>
              <a:t>: </a:t>
            </a:r>
          </a:p>
          <a:p>
            <a:pPr marL="1200150" lvl="1" indent="-285750">
              <a:buFont typeface="Arial"/>
              <a:buChar char="•"/>
            </a:pPr>
            <a:r>
              <a:rPr lang="en-US" sz="2400" err="1">
                <a:ea typeface="Calibri"/>
                <a:cs typeface="Calibri"/>
              </a:rPr>
              <a:t>getDetailByKey</a:t>
            </a:r>
            <a:r>
              <a:rPr lang="en-US" sz="2400">
                <a:ea typeface="Calibri"/>
                <a:cs typeface="Calibri"/>
              </a:rPr>
              <a:t>();</a:t>
            </a:r>
          </a:p>
          <a:p>
            <a:pPr marL="1200150" lvl="1" indent="-285750">
              <a:buFont typeface="Arial"/>
              <a:buChar char="•"/>
            </a:pPr>
            <a:r>
              <a:rPr lang="en-US" sz="2400" err="1">
                <a:ea typeface="Calibri"/>
                <a:cs typeface="Calibri"/>
              </a:rPr>
              <a:t>deleteByKey</a:t>
            </a:r>
            <a:r>
              <a:rPr lang="en-US" sz="2400">
                <a:ea typeface="Calibri"/>
                <a:cs typeface="Calibri"/>
              </a:rPr>
              <a:t>();</a:t>
            </a:r>
          </a:p>
          <a:p>
            <a:pPr marL="1200150" lvl="1" indent="-285750">
              <a:buFont typeface="Arial"/>
              <a:buChar char="•"/>
            </a:pPr>
            <a:r>
              <a:rPr lang="en-US" sz="2400" err="1">
                <a:ea typeface="Calibri"/>
                <a:cs typeface="Calibri"/>
              </a:rPr>
              <a:t>insertByKey</a:t>
            </a:r>
            <a:r>
              <a:rPr lang="en-US" sz="2400">
                <a:ea typeface="Calibri"/>
                <a:cs typeface="Calibri"/>
              </a:rPr>
              <a:t>();</a:t>
            </a:r>
          </a:p>
          <a:p>
            <a:pPr marL="1200150" lvl="1" indent="-285750">
              <a:buFont typeface="Arial"/>
              <a:buChar char="•"/>
            </a:pPr>
            <a:r>
              <a:rPr lang="en-US" sz="2400" err="1">
                <a:ea typeface="Calibri"/>
                <a:cs typeface="Calibri"/>
              </a:rPr>
              <a:t>updateByKey</a:t>
            </a:r>
            <a:r>
              <a:rPr lang="en-US" sz="2400">
                <a:ea typeface="Calibri"/>
                <a:cs typeface="Calibri"/>
              </a:rPr>
              <a:t>();</a:t>
            </a:r>
          </a:p>
        </p:txBody>
      </p:sp>
      <p:pic>
        <p:nvPicPr>
          <p:cNvPr id="8" name="Picture 7">
            <a:extLst>
              <a:ext uri="{FF2B5EF4-FFF2-40B4-BE49-F238E27FC236}">
                <a16:creationId xmlns:a16="http://schemas.microsoft.com/office/drawing/2014/main" id="{3D8607A2-53DD-18F3-509B-73932A32FDF5}"/>
              </a:ext>
            </a:extLst>
          </p:cNvPr>
          <p:cNvPicPr>
            <a:picLocks noChangeAspect="1"/>
          </p:cNvPicPr>
          <p:nvPr/>
        </p:nvPicPr>
        <p:blipFill>
          <a:blip r:embed="rId2"/>
          <a:stretch>
            <a:fillRect/>
          </a:stretch>
        </p:blipFill>
        <p:spPr>
          <a:xfrm>
            <a:off x="342516" y="884247"/>
            <a:ext cx="6671465" cy="5260914"/>
          </a:xfrm>
          <a:prstGeom prst="rect">
            <a:avLst/>
          </a:prstGeom>
        </p:spPr>
      </p:pic>
    </p:spTree>
    <p:extLst>
      <p:ext uri="{BB962C8B-B14F-4D97-AF65-F5344CB8AC3E}">
        <p14:creationId xmlns:p14="http://schemas.microsoft.com/office/powerpoint/2010/main" val="2750286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D9409-07FD-A054-9729-EC9E833BF2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2571A3-6D59-B09A-6ED7-ACD194EA4A6F}"/>
              </a:ext>
            </a:extLst>
          </p:cNvPr>
          <p:cNvSpPr>
            <a:spLocks noGrp="1"/>
          </p:cNvSpPr>
          <p:nvPr>
            <p:ph type="title"/>
          </p:nvPr>
        </p:nvSpPr>
        <p:spPr/>
        <p:txBody>
          <a:bodyPr/>
          <a:lstStyle/>
          <a:p>
            <a:r>
              <a:rPr lang="vi-VN"/>
              <a:t>III.</a:t>
            </a:r>
            <a:r>
              <a:rPr lang="vi-VN" b="0">
                <a:ln w="0"/>
                <a:solidFill>
                  <a:srgbClr val="44546A"/>
                </a:solidFill>
                <a:effectLst>
                  <a:outerShdw blurRad="38100" dist="25400" dir="5400000" algn="ctr" rotWithShape="0">
                    <a:srgbClr val="6E747A">
                      <a:alpha val="43000"/>
                    </a:srgbClr>
                  </a:outerShdw>
                </a:effectLst>
                <a:latin typeface="Arial"/>
                <a:ea typeface="DejaVu Sans"/>
                <a:cs typeface="DejaVu Sans"/>
              </a:rPr>
              <a:t> </a:t>
            </a:r>
            <a:r>
              <a:rPr lang="vi-VN" b="0">
                <a:ln w="0"/>
                <a:effectLst>
                  <a:outerShdw blurRad="38100" dist="25400" dir="5400000" algn="ctr" rotWithShape="0">
                    <a:srgbClr val="6E747A">
                      <a:alpha val="43000"/>
                    </a:srgbClr>
                  </a:outerShdw>
                </a:effectLst>
                <a:latin typeface="Arial"/>
                <a:ea typeface="DejaVu Sans"/>
                <a:cs typeface="DejaVu Sans"/>
              </a:rPr>
              <a:t>THIẾT KẾ HỆ THỐNG</a:t>
            </a:r>
            <a:br>
              <a:rPr lang="en-US" b="0">
                <a:ln w="0"/>
                <a:solidFill>
                  <a:srgbClr val="44546A"/>
                </a:solidFill>
                <a:effectLst>
                  <a:outerShdw blurRad="38100" dist="25400" dir="5400000" algn="ctr" rotWithShape="0">
                    <a:srgbClr val="6E747A">
                      <a:alpha val="43000"/>
                    </a:srgbClr>
                  </a:outerShdw>
                </a:effectLst>
                <a:latin typeface="Arial"/>
                <a:ea typeface="DejaVu Sans"/>
                <a:cs typeface="DejaVu Sans"/>
              </a:rPr>
            </a:br>
            <a:endParaRPr lang="en-US"/>
          </a:p>
        </p:txBody>
      </p:sp>
      <p:sp>
        <p:nvSpPr>
          <p:cNvPr id="4" name="Slide Number Placeholder 3">
            <a:extLst>
              <a:ext uri="{FF2B5EF4-FFF2-40B4-BE49-F238E27FC236}">
                <a16:creationId xmlns:a16="http://schemas.microsoft.com/office/drawing/2014/main" id="{E5548DA8-FC9F-61AB-8546-0D48AE3D6C60}"/>
              </a:ext>
            </a:extLst>
          </p:cNvPr>
          <p:cNvSpPr>
            <a:spLocks noGrp="1"/>
          </p:cNvSpPr>
          <p:nvPr>
            <p:ph type="sldNum" sz="quarter" idx="12"/>
          </p:nvPr>
        </p:nvSpPr>
        <p:spPr/>
        <p:txBody>
          <a:bodyPr/>
          <a:lstStyle/>
          <a:p>
            <a:fld id="{9EA0BE3B-158A-4EDF-80DC-E394A0D1600F}" type="slidenum">
              <a:rPr lang="en-US" smtClean="0"/>
              <a:pPr/>
              <a:t>14</a:t>
            </a:fld>
            <a:endParaRPr lang="en-US"/>
          </a:p>
        </p:txBody>
      </p:sp>
      <p:sp>
        <p:nvSpPr>
          <p:cNvPr id="8" name="TextBox 7">
            <a:extLst>
              <a:ext uri="{FF2B5EF4-FFF2-40B4-BE49-F238E27FC236}">
                <a16:creationId xmlns:a16="http://schemas.microsoft.com/office/drawing/2014/main" id="{85F27FAC-E539-1550-C64F-0BC3BF3153E5}"/>
              </a:ext>
            </a:extLst>
          </p:cNvPr>
          <p:cNvSpPr txBox="1"/>
          <p:nvPr/>
        </p:nvSpPr>
        <p:spPr>
          <a:xfrm>
            <a:off x="1524000" y="1361872"/>
            <a:ext cx="2743199"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5" name="Picture 4">
            <a:extLst>
              <a:ext uri="{FF2B5EF4-FFF2-40B4-BE49-F238E27FC236}">
                <a16:creationId xmlns:a16="http://schemas.microsoft.com/office/drawing/2014/main" id="{0E53D655-737C-6F81-C9E7-9E5DE7066A36}"/>
              </a:ext>
            </a:extLst>
          </p:cNvPr>
          <p:cNvPicPr>
            <a:picLocks noChangeAspect="1"/>
          </p:cNvPicPr>
          <p:nvPr/>
        </p:nvPicPr>
        <p:blipFill>
          <a:blip r:embed="rId2"/>
          <a:stretch>
            <a:fillRect/>
          </a:stretch>
        </p:blipFill>
        <p:spPr>
          <a:xfrm>
            <a:off x="5338174" y="330592"/>
            <a:ext cx="5086255" cy="2423335"/>
          </a:xfrm>
          <a:prstGeom prst="rect">
            <a:avLst/>
          </a:prstGeom>
        </p:spPr>
      </p:pic>
      <p:sp>
        <p:nvSpPr>
          <p:cNvPr id="3" name="TextBox 2">
            <a:extLst>
              <a:ext uri="{FF2B5EF4-FFF2-40B4-BE49-F238E27FC236}">
                <a16:creationId xmlns:a16="http://schemas.microsoft.com/office/drawing/2014/main" id="{84024C38-0CF2-664C-20DD-FBDF42CC98BE}"/>
              </a:ext>
            </a:extLst>
          </p:cNvPr>
          <p:cNvSpPr txBox="1"/>
          <p:nvPr/>
        </p:nvSpPr>
        <p:spPr>
          <a:xfrm>
            <a:off x="145595" y="1727632"/>
            <a:ext cx="3763745"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ea typeface="Calibri"/>
                <a:cs typeface="Calibri"/>
              </a:rPr>
              <a:t>Package: </a:t>
            </a:r>
            <a:r>
              <a:rPr lang="en-US" sz="2400" b="1" err="1">
                <a:ea typeface="Calibri"/>
                <a:cs typeface="Calibri"/>
              </a:rPr>
              <a:t>LLM_Prompt</a:t>
            </a:r>
            <a:endParaRPr lang="en-US" sz="2400" b="1">
              <a:ea typeface="Calibri"/>
              <a:cs typeface="Calibri"/>
            </a:endParaRPr>
          </a:p>
          <a:p>
            <a:pPr algn="ctr"/>
            <a:r>
              <a:rPr lang="en-US" sz="2400" b="1">
                <a:ea typeface="Calibri"/>
                <a:cs typeface="Calibri"/>
              </a:rPr>
              <a:t>Class: </a:t>
            </a:r>
            <a:r>
              <a:rPr lang="en-US" sz="2400" b="1" err="1">
                <a:ea typeface="Calibri"/>
                <a:cs typeface="Calibri"/>
              </a:rPr>
              <a:t>BackFlashcardPrompt</a:t>
            </a:r>
            <a:endParaRPr lang="en-US" sz="2400" b="1">
              <a:ea typeface="Calibri"/>
              <a:cs typeface="Calibri"/>
            </a:endParaRPr>
          </a:p>
          <a:p>
            <a:pPr marL="285750" indent="-285750">
              <a:buFont typeface="Wingdings"/>
              <a:buChar char="v"/>
            </a:pPr>
            <a:r>
              <a:rPr lang="en-US" sz="2400" err="1">
                <a:ea typeface="Calibri"/>
                <a:cs typeface="Calibri"/>
              </a:rPr>
              <a:t>Chức</a:t>
            </a:r>
            <a:r>
              <a:rPr lang="en-US" sz="2400">
                <a:ea typeface="Calibri"/>
                <a:cs typeface="Calibri"/>
              </a:rPr>
              <a:t> </a:t>
            </a:r>
            <a:r>
              <a:rPr lang="en-US" sz="2400" err="1">
                <a:ea typeface="Calibri"/>
                <a:cs typeface="Calibri"/>
              </a:rPr>
              <a:t>năng</a:t>
            </a:r>
            <a:r>
              <a:rPr lang="en-US" sz="2400">
                <a:ea typeface="Calibri"/>
                <a:cs typeface="Calibri"/>
              </a:rPr>
              <a:t>: </a:t>
            </a:r>
            <a:r>
              <a:rPr lang="vi-VN" sz="2400">
                <a:latin typeface="Arial"/>
                <a:ea typeface="Calibri"/>
                <a:cs typeface="Calibri"/>
              </a:rPr>
              <a:t>Trả về </a:t>
            </a:r>
            <a:r>
              <a:rPr lang="vi-VN" sz="2400" err="1">
                <a:latin typeface="Arial"/>
                <a:ea typeface="Calibri"/>
                <a:cs typeface="Calibri"/>
              </a:rPr>
              <a:t>String</a:t>
            </a:r>
            <a:r>
              <a:rPr lang="vi-VN" sz="2400">
                <a:latin typeface="Arial"/>
                <a:ea typeface="Calibri"/>
                <a:cs typeface="Calibri"/>
              </a:rPr>
              <a:t> </a:t>
            </a:r>
            <a:r>
              <a:rPr lang="vi-VN" sz="2400" err="1">
                <a:latin typeface="Arial"/>
                <a:ea typeface="Calibri"/>
                <a:cs typeface="Calibri"/>
              </a:rPr>
              <a:t>Prompt</a:t>
            </a:r>
            <a:r>
              <a:rPr lang="vi-VN" sz="2400">
                <a:latin typeface="Arial"/>
                <a:ea typeface="Calibri"/>
                <a:cs typeface="Calibri"/>
              </a:rPr>
              <a:t> để sinh ra </a:t>
            </a:r>
            <a:r>
              <a:rPr lang="vi-VN" sz="2400" err="1">
                <a:latin typeface="Arial"/>
                <a:ea typeface="Calibri"/>
                <a:cs typeface="Calibri"/>
              </a:rPr>
              <a:t>Back_Card</a:t>
            </a:r>
            <a:r>
              <a:rPr lang="vi-VN" sz="2400">
                <a:latin typeface="Arial"/>
                <a:ea typeface="Calibri"/>
                <a:cs typeface="Calibri"/>
              </a:rPr>
              <a:t> </a:t>
            </a:r>
            <a:r>
              <a:rPr lang="vi-VN" sz="2400" err="1">
                <a:latin typeface="Arial"/>
                <a:ea typeface="Calibri"/>
                <a:cs typeface="Calibri"/>
              </a:rPr>
              <a:t>logic</a:t>
            </a:r>
            <a:r>
              <a:rPr lang="vi-VN" sz="2400">
                <a:latin typeface="Arial"/>
                <a:ea typeface="Calibri"/>
                <a:cs typeface="Calibri"/>
              </a:rPr>
              <a:t>, khoa học cho người dùng (điều kiện là phải có </a:t>
            </a:r>
            <a:r>
              <a:rPr lang="vi-VN" sz="2400" err="1">
                <a:latin typeface="Arial"/>
                <a:ea typeface="Calibri"/>
                <a:cs typeface="Calibri"/>
              </a:rPr>
              <a:t>Front_Card</a:t>
            </a:r>
            <a:r>
              <a:rPr lang="vi-VN" sz="2400">
                <a:latin typeface="Arial"/>
                <a:ea typeface="Calibri"/>
                <a:cs typeface="Calibri"/>
              </a:rPr>
              <a:t> trước).</a:t>
            </a:r>
            <a:endParaRPr lang="en-US" sz="2400">
              <a:latin typeface="Arial"/>
              <a:ea typeface="Calibri"/>
              <a:cs typeface="Calibri"/>
            </a:endParaRPr>
          </a:p>
        </p:txBody>
      </p:sp>
      <p:pic>
        <p:nvPicPr>
          <p:cNvPr id="7" name="Picture 6">
            <a:extLst>
              <a:ext uri="{FF2B5EF4-FFF2-40B4-BE49-F238E27FC236}">
                <a16:creationId xmlns:a16="http://schemas.microsoft.com/office/drawing/2014/main" id="{98B4432E-D1D0-06C3-8D44-E5DC98CD5907}"/>
              </a:ext>
            </a:extLst>
          </p:cNvPr>
          <p:cNvPicPr>
            <a:picLocks noChangeAspect="1"/>
          </p:cNvPicPr>
          <p:nvPr/>
        </p:nvPicPr>
        <p:blipFill>
          <a:blip r:embed="rId3"/>
          <a:srcRect l="4281" t="-201" r="30" b="191"/>
          <a:stretch>
            <a:fillRect/>
          </a:stretch>
        </p:blipFill>
        <p:spPr>
          <a:xfrm>
            <a:off x="3909340" y="1952811"/>
            <a:ext cx="7943924" cy="441224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86847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ppt_x"/>
                                          </p:val>
                                        </p:tav>
                                        <p:tav tm="100000">
                                          <p:val>
                                            <p:strVal val="#ppt_x"/>
                                          </p:val>
                                        </p:tav>
                                      </p:tavLst>
                                    </p:anim>
                                    <p:anim calcmode="lin" valueType="num">
                                      <p:cBhvr additive="base">
                                        <p:cTn id="11" dur="500" fill="hold"/>
                                        <p:tgtEl>
                                          <p:spTgt spid="5"/>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25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A4737-493E-D921-F9AD-CF5395C982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F5997A-35D3-66E4-2607-4D643FF5E725}"/>
              </a:ext>
            </a:extLst>
          </p:cNvPr>
          <p:cNvSpPr>
            <a:spLocks noGrp="1"/>
          </p:cNvSpPr>
          <p:nvPr>
            <p:ph type="title"/>
          </p:nvPr>
        </p:nvSpPr>
        <p:spPr/>
        <p:txBody>
          <a:bodyPr lIns="91440" tIns="45720" rIns="91440" bIns="45720" anchor="t"/>
          <a:lstStyle/>
          <a:p>
            <a:r>
              <a:rPr lang="vi-VN">
                <a:latin typeface="Lato"/>
                <a:ea typeface="Lato"/>
                <a:cs typeface="Lato"/>
              </a:rPr>
              <a:t>IV.</a:t>
            </a:r>
            <a:r>
              <a:rPr lang="vi-VN" b="0">
                <a:ln w="0"/>
                <a:effectLst>
                  <a:outerShdw blurRad="38100" dist="25400" dir="5400000" algn="ctr" rotWithShape="0">
                    <a:srgbClr val="6E747A">
                      <a:alpha val="43000"/>
                    </a:srgbClr>
                  </a:outerShdw>
                </a:effectLst>
                <a:latin typeface="Arial"/>
                <a:ea typeface="DejaVu Sans"/>
                <a:cs typeface="DejaVu Sans"/>
              </a:rPr>
              <a:t> CẤU TRÚC CHƯƠNG TRÌNH - THIẾT KẾ HỆ THỐNG MVC</a:t>
            </a:r>
            <a:endParaRPr lang="en-US"/>
          </a:p>
        </p:txBody>
      </p:sp>
      <p:sp>
        <p:nvSpPr>
          <p:cNvPr id="3" name="Text Placeholder 2">
            <a:extLst>
              <a:ext uri="{FF2B5EF4-FFF2-40B4-BE49-F238E27FC236}">
                <a16:creationId xmlns:a16="http://schemas.microsoft.com/office/drawing/2014/main" id="{9E939BED-3BCF-049B-B504-D10C97F4896F}"/>
              </a:ext>
            </a:extLst>
          </p:cNvPr>
          <p:cNvSpPr>
            <a:spLocks noGrp="1"/>
          </p:cNvSpPr>
          <p:nvPr>
            <p:ph type="body" sz="quarter" idx="13"/>
          </p:nvPr>
        </p:nvSpPr>
        <p:spPr>
          <a:xfrm>
            <a:off x="337539" y="786582"/>
            <a:ext cx="11756138" cy="5184642"/>
          </a:xfrm>
        </p:spPr>
        <p:txBody>
          <a:bodyPr/>
          <a:lstStyle/>
          <a:p>
            <a:pPr marL="457200" lvl="1" indent="0">
              <a:buNone/>
            </a:pPr>
            <a:endParaRPr lang="vi-VN"/>
          </a:p>
          <a:p>
            <a:pPr marL="457200" lvl="1" indent="0">
              <a:buNone/>
            </a:pPr>
            <a:endParaRPr lang="vi-VN"/>
          </a:p>
          <a:p>
            <a:pPr marL="0" indent="0">
              <a:buNone/>
            </a:pPr>
            <a:endParaRPr lang="en-US"/>
          </a:p>
        </p:txBody>
      </p:sp>
      <p:sp>
        <p:nvSpPr>
          <p:cNvPr id="4" name="Slide Number Placeholder 3">
            <a:extLst>
              <a:ext uri="{FF2B5EF4-FFF2-40B4-BE49-F238E27FC236}">
                <a16:creationId xmlns:a16="http://schemas.microsoft.com/office/drawing/2014/main" id="{99C93841-13FA-4432-B564-E4E55DD94CE6}"/>
              </a:ext>
            </a:extLst>
          </p:cNvPr>
          <p:cNvSpPr>
            <a:spLocks noGrp="1"/>
          </p:cNvSpPr>
          <p:nvPr>
            <p:ph type="sldNum" sz="quarter" idx="12"/>
          </p:nvPr>
        </p:nvSpPr>
        <p:spPr/>
        <p:txBody>
          <a:bodyPr/>
          <a:lstStyle/>
          <a:p>
            <a:fld id="{9EA0BE3B-158A-4EDF-80DC-E394A0D1600F}" type="slidenum">
              <a:rPr lang="en-US" smtClean="0"/>
              <a:pPr/>
              <a:t>15</a:t>
            </a:fld>
            <a:endParaRPr lang="en-US"/>
          </a:p>
        </p:txBody>
      </p:sp>
      <p:pic>
        <p:nvPicPr>
          <p:cNvPr id="8" name="Hình ảnh 7">
            <a:extLst>
              <a:ext uri="{FF2B5EF4-FFF2-40B4-BE49-F238E27FC236}">
                <a16:creationId xmlns:a16="http://schemas.microsoft.com/office/drawing/2014/main" id="{EDEFB306-ECF3-E1D4-9B73-A59F75771887}"/>
              </a:ext>
            </a:extLst>
          </p:cNvPr>
          <p:cNvPicPr>
            <a:picLocks noChangeAspect="1"/>
          </p:cNvPicPr>
          <p:nvPr/>
        </p:nvPicPr>
        <p:blipFill>
          <a:blip r:embed="rId2"/>
          <a:stretch>
            <a:fillRect/>
          </a:stretch>
        </p:blipFill>
        <p:spPr>
          <a:xfrm>
            <a:off x="1744608" y="886776"/>
            <a:ext cx="9096073" cy="5443431"/>
          </a:xfrm>
          <a:prstGeom prst="rect">
            <a:avLst/>
          </a:prstGeom>
        </p:spPr>
      </p:pic>
    </p:spTree>
    <p:extLst>
      <p:ext uri="{BB962C8B-B14F-4D97-AF65-F5344CB8AC3E}">
        <p14:creationId xmlns:p14="http://schemas.microsoft.com/office/powerpoint/2010/main" val="3238442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7191AD-8DA5-FA49-FA55-D3612C9603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BB6DBC-5B02-99A6-E3AB-A3FBFA62DDB6}"/>
              </a:ext>
            </a:extLst>
          </p:cNvPr>
          <p:cNvSpPr>
            <a:spLocks noGrp="1"/>
          </p:cNvSpPr>
          <p:nvPr>
            <p:ph type="title"/>
          </p:nvPr>
        </p:nvSpPr>
        <p:spPr/>
        <p:txBody>
          <a:bodyPr/>
          <a:lstStyle/>
          <a:p>
            <a:r>
              <a:rPr lang="vi-VN"/>
              <a:t>IV.</a:t>
            </a:r>
            <a:r>
              <a:rPr lang="vi-VN" b="0">
                <a:ln w="0"/>
                <a:effectLst>
                  <a:outerShdw blurRad="38100" dist="25400" dir="5400000" algn="ctr" rotWithShape="0">
                    <a:srgbClr val="6E747A">
                      <a:alpha val="43000"/>
                    </a:srgbClr>
                  </a:outerShdw>
                </a:effectLst>
                <a:latin typeface="Arial"/>
                <a:ea typeface="DejaVu Sans"/>
                <a:cs typeface="DejaVu Sans"/>
              </a:rPr>
              <a:t> CẤU TRÚC CHƯƠNG TRÌNH</a:t>
            </a:r>
            <a:endParaRPr lang="en-US"/>
          </a:p>
        </p:txBody>
      </p:sp>
      <p:sp>
        <p:nvSpPr>
          <p:cNvPr id="3" name="Text Placeholder 2">
            <a:extLst>
              <a:ext uri="{FF2B5EF4-FFF2-40B4-BE49-F238E27FC236}">
                <a16:creationId xmlns:a16="http://schemas.microsoft.com/office/drawing/2014/main" id="{953A9D7B-C579-B9AC-9780-86247A01DFD9}"/>
              </a:ext>
            </a:extLst>
          </p:cNvPr>
          <p:cNvSpPr>
            <a:spLocks noGrp="1"/>
          </p:cNvSpPr>
          <p:nvPr>
            <p:ph type="body" sz="quarter" idx="13"/>
          </p:nvPr>
        </p:nvSpPr>
        <p:spPr>
          <a:xfrm>
            <a:off x="337539" y="786582"/>
            <a:ext cx="11756138" cy="5184642"/>
          </a:xfrm>
        </p:spPr>
        <p:txBody>
          <a:bodyPr/>
          <a:lstStyle/>
          <a:p>
            <a:pPr marL="457200" lvl="1" indent="0">
              <a:buNone/>
            </a:pPr>
            <a:endParaRPr lang="vi-VN"/>
          </a:p>
          <a:p>
            <a:pPr marL="457200" lvl="1" indent="0">
              <a:buNone/>
            </a:pPr>
            <a:endParaRPr lang="vi-VN"/>
          </a:p>
          <a:p>
            <a:pPr marL="0" indent="0">
              <a:buNone/>
            </a:pPr>
            <a:endParaRPr lang="vi-VN"/>
          </a:p>
          <a:p>
            <a:pPr marL="0" indent="0">
              <a:buNone/>
            </a:pPr>
            <a:endParaRPr lang="en-US"/>
          </a:p>
        </p:txBody>
      </p:sp>
      <p:sp>
        <p:nvSpPr>
          <p:cNvPr id="4" name="Slide Number Placeholder 3">
            <a:extLst>
              <a:ext uri="{FF2B5EF4-FFF2-40B4-BE49-F238E27FC236}">
                <a16:creationId xmlns:a16="http://schemas.microsoft.com/office/drawing/2014/main" id="{12B62173-4860-8D6E-788E-E30E937C7AF5}"/>
              </a:ext>
            </a:extLst>
          </p:cNvPr>
          <p:cNvSpPr>
            <a:spLocks noGrp="1"/>
          </p:cNvSpPr>
          <p:nvPr>
            <p:ph type="sldNum" sz="quarter" idx="12"/>
          </p:nvPr>
        </p:nvSpPr>
        <p:spPr/>
        <p:txBody>
          <a:bodyPr/>
          <a:lstStyle/>
          <a:p>
            <a:fld id="{9EA0BE3B-158A-4EDF-80DC-E394A0D1600F}" type="slidenum">
              <a:rPr lang="en-US" smtClean="0"/>
              <a:pPr/>
              <a:t>16</a:t>
            </a:fld>
            <a:endParaRPr lang="en-US"/>
          </a:p>
        </p:txBody>
      </p:sp>
      <p:sp>
        <p:nvSpPr>
          <p:cNvPr id="5" name="Text ERD">
            <a:extLst>
              <a:ext uri="{FF2B5EF4-FFF2-40B4-BE49-F238E27FC236}">
                <a16:creationId xmlns:a16="http://schemas.microsoft.com/office/drawing/2014/main" id="{26FE6975-6A35-FED9-0D57-C0F7E48B1F62}"/>
              </a:ext>
            </a:extLst>
          </p:cNvPr>
          <p:cNvSpPr txBox="1"/>
          <p:nvPr/>
        </p:nvSpPr>
        <p:spPr>
          <a:xfrm>
            <a:off x="2655216" y="894735"/>
            <a:ext cx="6993328" cy="1384995"/>
          </a:xfrm>
          <a:prstGeom prst="rect">
            <a:avLst/>
          </a:prstGeom>
          <a:noFill/>
        </p:spPr>
        <p:txBody>
          <a:bodyPr wrap="square" lIns="91440" tIns="45720" rIns="91440" bIns="45720" anchor="t">
            <a:spAutoFit/>
          </a:bodyPr>
          <a:lstStyle/>
          <a:p>
            <a:pPr lvl="0"/>
            <a:endParaRPr lang="vi-VN" sz="2000" b="1">
              <a:solidFill>
                <a:srgbClr val="00376F"/>
              </a:solidFill>
              <a:latin typeface="Arial"/>
              <a:cs typeface="Arial"/>
            </a:endParaRPr>
          </a:p>
          <a:p>
            <a:pPr algn="ctr"/>
            <a:r>
              <a:rPr lang="vi-VN" sz="4400">
                <a:solidFill>
                  <a:srgbClr val="000000"/>
                </a:solidFill>
                <a:latin typeface="Calibri"/>
                <a:ea typeface="Calibri"/>
                <a:cs typeface="Calibri"/>
              </a:rPr>
              <a:t>Tổng</a:t>
            </a:r>
            <a:r>
              <a:rPr lang="vi-VN" sz="4400">
                <a:latin typeface="Calibri"/>
                <a:ea typeface="Calibri"/>
                <a:cs typeface="Calibri"/>
              </a:rPr>
              <a:t> quan </a:t>
            </a:r>
            <a:r>
              <a:rPr lang="vi-VN" sz="4400">
                <a:solidFill>
                  <a:srgbClr val="000000"/>
                </a:solidFill>
                <a:latin typeface="Calibri"/>
                <a:ea typeface="Calibri"/>
                <a:cs typeface="Calibri"/>
              </a:rPr>
              <a:t>các lớp </a:t>
            </a:r>
            <a:r>
              <a:rPr lang="vi-VN" sz="4400">
                <a:latin typeface="Calibri"/>
                <a:ea typeface="Calibri"/>
                <a:cs typeface="Calibri"/>
              </a:rPr>
              <a:t>và package</a:t>
            </a:r>
          </a:p>
          <a:p>
            <a:endParaRPr lang="vi-VN" sz="2000" i="0">
              <a:effectLst/>
            </a:endParaRPr>
          </a:p>
        </p:txBody>
      </p:sp>
      <p:sp>
        <p:nvSpPr>
          <p:cNvPr id="6" name="TextBox 5">
            <a:extLst>
              <a:ext uri="{FF2B5EF4-FFF2-40B4-BE49-F238E27FC236}">
                <a16:creationId xmlns:a16="http://schemas.microsoft.com/office/drawing/2014/main" id="{8078FA1B-C405-198C-139A-1E2EE83EAA58}"/>
              </a:ext>
            </a:extLst>
          </p:cNvPr>
          <p:cNvSpPr txBox="1"/>
          <p:nvPr/>
        </p:nvSpPr>
        <p:spPr>
          <a:xfrm>
            <a:off x="933067" y="2087217"/>
            <a:ext cx="5331349" cy="34470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Arial"/>
                <a:cs typeface="Arial"/>
              </a:rPr>
              <a:t>•</a:t>
            </a:r>
            <a:r>
              <a:rPr lang="en-US" sz="3200">
                <a:ea typeface="+mn-lt"/>
                <a:cs typeface="+mn-lt"/>
              </a:rPr>
              <a:t>📦 Package </a:t>
            </a:r>
            <a:r>
              <a:rPr lang="en-US" sz="3200" err="1">
                <a:ea typeface="+mn-lt"/>
                <a:cs typeface="+mn-lt"/>
              </a:rPr>
              <a:t>Query_Builder</a:t>
            </a:r>
            <a:r>
              <a:rPr lang="en-US" sz="3200">
                <a:ea typeface="+mn-lt"/>
                <a:cs typeface="+mn-lt"/>
              </a:rPr>
              <a:t>:</a:t>
            </a:r>
            <a:endParaRPr lang="en-US"/>
          </a:p>
          <a:p>
            <a:r>
              <a:rPr lang="en-US">
                <a:latin typeface="Arial"/>
                <a:ea typeface="Calibri"/>
                <a:cs typeface="Arial"/>
              </a:rPr>
              <a:t>•</a:t>
            </a:r>
            <a:r>
              <a:rPr lang="en-US" sz="2100">
                <a:ea typeface="Calibri"/>
                <a:cs typeface="Calibri"/>
              </a:rPr>
              <a:t>- Query.java: </a:t>
            </a:r>
            <a:r>
              <a:rPr lang="en-US" sz="2100" err="1">
                <a:ea typeface="Calibri"/>
                <a:cs typeface="Calibri"/>
              </a:rPr>
              <a:t>xử</a:t>
            </a:r>
            <a:r>
              <a:rPr lang="en-US" sz="2100">
                <a:ea typeface="Calibri"/>
                <a:cs typeface="Calibri"/>
              </a:rPr>
              <a:t> </a:t>
            </a:r>
            <a:r>
              <a:rPr lang="en-US" sz="2100" err="1">
                <a:ea typeface="Calibri"/>
                <a:cs typeface="Calibri"/>
              </a:rPr>
              <a:t>lý</a:t>
            </a:r>
            <a:r>
              <a:rPr lang="en-US" sz="2100">
                <a:ea typeface="Calibri"/>
                <a:cs typeface="Calibri"/>
              </a:rPr>
              <a:t> </a:t>
            </a:r>
            <a:r>
              <a:rPr lang="en-US" sz="2100" err="1">
                <a:ea typeface="Calibri"/>
                <a:cs typeface="Calibri"/>
              </a:rPr>
              <a:t>truy</a:t>
            </a:r>
            <a:r>
              <a:rPr lang="en-US" sz="2100">
                <a:ea typeface="Calibri"/>
                <a:cs typeface="Calibri"/>
              </a:rPr>
              <a:t> </a:t>
            </a:r>
            <a:r>
              <a:rPr lang="en-US" sz="2100" err="1">
                <a:ea typeface="Calibri"/>
                <a:cs typeface="Calibri"/>
              </a:rPr>
              <a:t>vấn</a:t>
            </a:r>
            <a:r>
              <a:rPr lang="en-US" sz="2100">
                <a:ea typeface="Calibri"/>
                <a:cs typeface="Calibri"/>
              </a:rPr>
              <a:t> SQL (SELECT, FROM, WHERE...)</a:t>
            </a:r>
          </a:p>
          <a:p>
            <a:r>
              <a:rPr lang="en-US" sz="2100">
                <a:latin typeface="Arial"/>
                <a:ea typeface="Calibri"/>
                <a:cs typeface="Arial"/>
              </a:rPr>
              <a:t>•</a:t>
            </a:r>
            <a:r>
              <a:rPr lang="en-US" sz="2100">
                <a:ea typeface="Calibri"/>
                <a:cs typeface="Calibri"/>
              </a:rPr>
              <a:t>- BaseTable.java: </a:t>
            </a:r>
            <a:r>
              <a:rPr lang="en-US" sz="2100" err="1">
                <a:ea typeface="Calibri"/>
                <a:cs typeface="Calibri"/>
              </a:rPr>
              <a:t>lớp</a:t>
            </a:r>
            <a:r>
              <a:rPr lang="en-US" sz="2100">
                <a:ea typeface="Calibri"/>
                <a:cs typeface="Calibri"/>
              </a:rPr>
              <a:t> cha </a:t>
            </a:r>
            <a:r>
              <a:rPr lang="en-US" sz="2100" err="1">
                <a:ea typeface="Calibri"/>
                <a:cs typeface="Calibri"/>
              </a:rPr>
              <a:t>của</a:t>
            </a:r>
            <a:r>
              <a:rPr lang="en-US" sz="2100">
                <a:ea typeface="Calibri"/>
                <a:cs typeface="Calibri"/>
              </a:rPr>
              <a:t> </a:t>
            </a:r>
            <a:r>
              <a:rPr lang="en-US" sz="2100" err="1">
                <a:ea typeface="Calibri"/>
                <a:cs typeface="Calibri"/>
              </a:rPr>
              <a:t>mọi</a:t>
            </a:r>
            <a:r>
              <a:rPr lang="en-US" sz="2100">
                <a:ea typeface="Calibri"/>
                <a:cs typeface="Calibri"/>
              </a:rPr>
              <a:t> </a:t>
            </a:r>
            <a:r>
              <a:rPr lang="en-US" sz="2100" err="1">
                <a:ea typeface="Calibri"/>
                <a:cs typeface="Calibri"/>
              </a:rPr>
              <a:t>bảng</a:t>
            </a:r>
            <a:endParaRPr lang="en-US" sz="2100">
              <a:ea typeface="Calibri"/>
              <a:cs typeface="Calibri"/>
            </a:endParaRPr>
          </a:p>
          <a:p>
            <a:r>
              <a:rPr lang="en-US" sz="2100">
                <a:latin typeface="Arial"/>
                <a:ea typeface="Calibri"/>
                <a:cs typeface="Arial"/>
              </a:rPr>
              <a:t>•</a:t>
            </a:r>
            <a:r>
              <a:rPr lang="en-US" sz="2100">
                <a:ea typeface="Calibri"/>
                <a:cs typeface="Calibri"/>
              </a:rPr>
              <a:t>- Condition.java: </a:t>
            </a:r>
            <a:r>
              <a:rPr lang="en-US" sz="2100" err="1">
                <a:ea typeface="Calibri"/>
                <a:cs typeface="Calibri"/>
              </a:rPr>
              <a:t>định</a:t>
            </a:r>
            <a:r>
              <a:rPr lang="en-US" sz="2100">
                <a:ea typeface="Calibri"/>
                <a:cs typeface="Calibri"/>
              </a:rPr>
              <a:t> </a:t>
            </a:r>
            <a:r>
              <a:rPr lang="en-US" sz="2100" err="1">
                <a:ea typeface="Calibri"/>
                <a:cs typeface="Calibri"/>
              </a:rPr>
              <a:t>nghĩa</a:t>
            </a:r>
            <a:r>
              <a:rPr lang="en-US" sz="2100">
                <a:ea typeface="Calibri"/>
                <a:cs typeface="Calibri"/>
              </a:rPr>
              <a:t> </a:t>
            </a:r>
            <a:r>
              <a:rPr lang="en-US" sz="2100" err="1">
                <a:ea typeface="Calibri"/>
                <a:cs typeface="Calibri"/>
              </a:rPr>
              <a:t>điều</a:t>
            </a:r>
            <a:r>
              <a:rPr lang="en-US" sz="2100">
                <a:ea typeface="Calibri"/>
                <a:cs typeface="Calibri"/>
              </a:rPr>
              <a:t> </a:t>
            </a:r>
            <a:r>
              <a:rPr lang="en-US" sz="2100" err="1">
                <a:ea typeface="Calibri"/>
                <a:cs typeface="Calibri"/>
              </a:rPr>
              <a:t>kiện</a:t>
            </a:r>
            <a:r>
              <a:rPr lang="en-US" sz="2100">
                <a:ea typeface="Calibri"/>
                <a:cs typeface="Calibri"/>
              </a:rPr>
              <a:t> SQL</a:t>
            </a:r>
          </a:p>
          <a:p>
            <a:r>
              <a:rPr lang="en-US" sz="2100">
                <a:latin typeface="Arial"/>
                <a:ea typeface="Calibri"/>
                <a:cs typeface="Arial"/>
              </a:rPr>
              <a:t>•</a:t>
            </a:r>
            <a:r>
              <a:rPr lang="en-US" sz="2100">
                <a:ea typeface="Calibri"/>
                <a:cs typeface="Calibri"/>
              </a:rPr>
              <a:t>- Key.java: </a:t>
            </a:r>
            <a:r>
              <a:rPr lang="en-US" sz="2100" err="1">
                <a:ea typeface="Calibri"/>
                <a:cs typeface="Calibri"/>
              </a:rPr>
              <a:t>định</a:t>
            </a:r>
            <a:r>
              <a:rPr lang="en-US" sz="2100">
                <a:ea typeface="Calibri"/>
                <a:cs typeface="Calibri"/>
              </a:rPr>
              <a:t> </a:t>
            </a:r>
            <a:r>
              <a:rPr lang="en-US" sz="2100" err="1">
                <a:ea typeface="Calibri"/>
                <a:cs typeface="Calibri"/>
              </a:rPr>
              <a:t>nghĩa</a:t>
            </a:r>
            <a:r>
              <a:rPr lang="en-US" sz="2100">
                <a:ea typeface="Calibri"/>
                <a:cs typeface="Calibri"/>
              </a:rPr>
              <a:t> </a:t>
            </a:r>
            <a:r>
              <a:rPr lang="en-US" sz="2100" err="1">
                <a:ea typeface="Calibri"/>
                <a:cs typeface="Calibri"/>
              </a:rPr>
              <a:t>khóa</a:t>
            </a:r>
            <a:r>
              <a:rPr lang="en-US" sz="2100">
                <a:ea typeface="Calibri"/>
                <a:cs typeface="Calibri"/>
              </a:rPr>
              <a:t> </a:t>
            </a:r>
            <a:r>
              <a:rPr lang="en-US" sz="2100" err="1">
                <a:ea typeface="Calibri"/>
                <a:cs typeface="Calibri"/>
              </a:rPr>
              <a:t>chính</a:t>
            </a:r>
            <a:r>
              <a:rPr lang="en-US" sz="2100">
                <a:ea typeface="Calibri"/>
                <a:cs typeface="Calibri"/>
              </a:rPr>
              <a:t>/</a:t>
            </a:r>
            <a:r>
              <a:rPr lang="en-US" sz="2100" err="1">
                <a:ea typeface="Calibri"/>
                <a:cs typeface="Calibri"/>
              </a:rPr>
              <a:t>ngoại</a:t>
            </a:r>
            <a:endParaRPr lang="en-US" sz="2100">
              <a:ea typeface="Calibri"/>
              <a:cs typeface="Calibri"/>
            </a:endParaRPr>
          </a:p>
          <a:p>
            <a:r>
              <a:rPr lang="en-US" sz="2100">
                <a:latin typeface="Arial"/>
                <a:ea typeface="Calibri"/>
                <a:cs typeface="Arial"/>
              </a:rPr>
              <a:t>•</a:t>
            </a:r>
            <a:r>
              <a:rPr lang="en-US" sz="2100">
                <a:ea typeface="Calibri"/>
                <a:cs typeface="Calibri"/>
              </a:rPr>
              <a:t>- InternalQuery.java: interface </a:t>
            </a:r>
            <a:r>
              <a:rPr lang="en-US" sz="2100" err="1">
                <a:ea typeface="Calibri"/>
                <a:cs typeface="Calibri"/>
              </a:rPr>
              <a:t>thao</a:t>
            </a:r>
            <a:r>
              <a:rPr lang="en-US" sz="2100">
                <a:ea typeface="Calibri"/>
                <a:cs typeface="Calibri"/>
              </a:rPr>
              <a:t> </a:t>
            </a:r>
            <a:r>
              <a:rPr lang="en-US" sz="2100" err="1">
                <a:ea typeface="Calibri"/>
                <a:cs typeface="Calibri"/>
              </a:rPr>
              <a:t>tác</a:t>
            </a:r>
            <a:r>
              <a:rPr lang="en-US" sz="2100">
                <a:ea typeface="Calibri"/>
                <a:cs typeface="Calibri"/>
              </a:rPr>
              <a:t> </a:t>
            </a:r>
            <a:r>
              <a:rPr lang="en-US" sz="2100" err="1">
                <a:ea typeface="Calibri"/>
                <a:cs typeface="Calibri"/>
              </a:rPr>
              <a:t>dữ</a:t>
            </a:r>
            <a:r>
              <a:rPr lang="en-US" sz="2100">
                <a:ea typeface="Calibri"/>
                <a:cs typeface="Calibri"/>
              </a:rPr>
              <a:t> </a:t>
            </a:r>
            <a:r>
              <a:rPr lang="en-US" sz="2100" err="1">
                <a:ea typeface="Calibri"/>
                <a:cs typeface="Calibri"/>
              </a:rPr>
              <a:t>liệu</a:t>
            </a:r>
            <a:endParaRPr lang="en-US" sz="2100">
              <a:ea typeface="Calibri"/>
              <a:cs typeface="Calibri"/>
            </a:endParaRPr>
          </a:p>
          <a:p>
            <a:r>
              <a:rPr lang="en-US" sz="2100">
                <a:latin typeface="Arial"/>
                <a:ea typeface="Calibri"/>
                <a:cs typeface="Arial"/>
              </a:rPr>
              <a:t>•</a:t>
            </a:r>
            <a:r>
              <a:rPr lang="en-US" sz="2100">
                <a:ea typeface="Calibri"/>
                <a:cs typeface="Calibri"/>
              </a:rPr>
              <a:t>- TableName.java: </a:t>
            </a:r>
            <a:r>
              <a:rPr lang="en-US" sz="2100" err="1">
                <a:ea typeface="Calibri"/>
                <a:cs typeface="Calibri"/>
              </a:rPr>
              <a:t>chứa</a:t>
            </a:r>
            <a:r>
              <a:rPr lang="en-US" sz="2100">
                <a:ea typeface="Calibri"/>
                <a:cs typeface="Calibri"/>
              </a:rPr>
              <a:t> </a:t>
            </a:r>
            <a:r>
              <a:rPr lang="en-US" sz="2100" err="1">
                <a:ea typeface="Calibri"/>
                <a:cs typeface="Calibri"/>
              </a:rPr>
              <a:t>tên</a:t>
            </a:r>
            <a:r>
              <a:rPr lang="en-US" sz="2100">
                <a:ea typeface="Calibri"/>
                <a:cs typeface="Calibri"/>
              </a:rPr>
              <a:t> </a:t>
            </a:r>
            <a:r>
              <a:rPr lang="en-US" sz="2100" err="1">
                <a:ea typeface="Calibri"/>
                <a:cs typeface="Calibri"/>
              </a:rPr>
              <a:t>bảng</a:t>
            </a:r>
            <a:r>
              <a:rPr lang="en-US" sz="2100">
                <a:ea typeface="Calibri"/>
                <a:cs typeface="Calibri"/>
              </a:rPr>
              <a:t> (</a:t>
            </a:r>
            <a:r>
              <a:rPr lang="en-US" sz="2100" err="1">
                <a:ea typeface="Calibri"/>
                <a:cs typeface="Calibri"/>
              </a:rPr>
              <a:t>ví</a:t>
            </a:r>
            <a:r>
              <a:rPr lang="en-US" sz="2100">
                <a:ea typeface="Calibri"/>
                <a:cs typeface="Calibri"/>
              </a:rPr>
              <a:t> </a:t>
            </a:r>
            <a:r>
              <a:rPr lang="en-US" sz="2100" err="1">
                <a:ea typeface="Calibri"/>
                <a:cs typeface="Calibri"/>
              </a:rPr>
              <a:t>dụ</a:t>
            </a:r>
            <a:r>
              <a:rPr lang="en-US" sz="2100">
                <a:ea typeface="Calibri"/>
                <a:cs typeface="Calibri"/>
              </a:rPr>
              <a:t> 'Card')</a:t>
            </a:r>
          </a:p>
          <a:p>
            <a:pPr algn="l"/>
            <a:endParaRPr lang="en-US" sz="2100">
              <a:ea typeface="Calibri"/>
              <a:cs typeface="Calibri"/>
            </a:endParaRPr>
          </a:p>
          <a:p>
            <a:endParaRPr lang="en-US">
              <a:ea typeface="Calibri"/>
              <a:cs typeface="Calibri"/>
            </a:endParaRPr>
          </a:p>
        </p:txBody>
      </p:sp>
      <p:sp>
        <p:nvSpPr>
          <p:cNvPr id="7" name="TextBox 6">
            <a:extLst>
              <a:ext uri="{FF2B5EF4-FFF2-40B4-BE49-F238E27FC236}">
                <a16:creationId xmlns:a16="http://schemas.microsoft.com/office/drawing/2014/main" id="{DA4C354B-6235-9123-6DA4-9E2510BB373B}"/>
              </a:ext>
            </a:extLst>
          </p:cNvPr>
          <p:cNvSpPr txBox="1"/>
          <p:nvPr/>
        </p:nvSpPr>
        <p:spPr>
          <a:xfrm>
            <a:off x="6957391" y="2208695"/>
            <a:ext cx="4892260" cy="15081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Arial"/>
                <a:cs typeface="Arial"/>
              </a:rPr>
              <a:t>•</a:t>
            </a:r>
            <a:r>
              <a:rPr lang="en-US" sz="3200">
                <a:ea typeface="+mn-lt"/>
                <a:cs typeface="+mn-lt"/>
              </a:rPr>
              <a:t>📦 Package </a:t>
            </a:r>
            <a:r>
              <a:rPr lang="en-US" sz="3200" err="1">
                <a:ea typeface="+mn-lt"/>
                <a:cs typeface="+mn-lt"/>
              </a:rPr>
              <a:t>LLM_Prompt</a:t>
            </a:r>
            <a:r>
              <a:rPr lang="en-US" sz="3200">
                <a:ea typeface="+mn-lt"/>
                <a:cs typeface="+mn-lt"/>
              </a:rPr>
              <a:t>:</a:t>
            </a:r>
            <a:endParaRPr lang="en-US"/>
          </a:p>
          <a:p>
            <a:r>
              <a:rPr lang="en-US">
                <a:ea typeface="Calibri"/>
                <a:cs typeface="Calibri"/>
              </a:rPr>
              <a:t> </a:t>
            </a:r>
            <a:r>
              <a:rPr lang="en-US" sz="2100">
                <a:ea typeface="Calibri"/>
                <a:cs typeface="Calibri"/>
              </a:rPr>
              <a:t>-BackFlashcardPrompt.java: </a:t>
            </a:r>
            <a:r>
              <a:rPr lang="en-US" sz="2100" err="1">
                <a:ea typeface="Calibri"/>
                <a:cs typeface="Calibri"/>
              </a:rPr>
              <a:t>sinh</a:t>
            </a:r>
            <a:r>
              <a:rPr lang="en-US" sz="2100">
                <a:ea typeface="Calibri"/>
                <a:cs typeface="Calibri"/>
              </a:rPr>
              <a:t> prompt </a:t>
            </a:r>
            <a:r>
              <a:rPr lang="en-US" sz="2100" err="1">
                <a:ea typeface="Calibri"/>
                <a:cs typeface="Calibri"/>
              </a:rPr>
              <a:t>mặt</a:t>
            </a:r>
            <a:r>
              <a:rPr lang="en-US" sz="2100">
                <a:ea typeface="Calibri"/>
                <a:cs typeface="Calibri"/>
              </a:rPr>
              <a:t> </a:t>
            </a:r>
            <a:r>
              <a:rPr lang="en-US" sz="2100" err="1">
                <a:ea typeface="Calibri"/>
                <a:cs typeface="Calibri"/>
              </a:rPr>
              <a:t>sau</a:t>
            </a:r>
            <a:r>
              <a:rPr lang="en-US" sz="2100">
                <a:ea typeface="Calibri"/>
                <a:cs typeface="Calibri"/>
              </a:rPr>
              <a:t> flashcard</a:t>
            </a:r>
          </a:p>
          <a:p>
            <a:pPr algn="l"/>
            <a:endParaRPr lang="en-US">
              <a:ea typeface="Calibri"/>
              <a:cs typeface="Calibri"/>
            </a:endParaRPr>
          </a:p>
        </p:txBody>
      </p:sp>
    </p:spTree>
    <p:extLst>
      <p:ext uri="{BB962C8B-B14F-4D97-AF65-F5344CB8AC3E}">
        <p14:creationId xmlns:p14="http://schemas.microsoft.com/office/powerpoint/2010/main" val="180582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B5C2A-6F2C-3390-AE68-5632E9DF76B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ED756D0-30C6-1C72-22BF-B4004050D75B}"/>
              </a:ext>
            </a:extLst>
          </p:cNvPr>
          <p:cNvPicPr>
            <a:picLocks noChangeAspect="1"/>
          </p:cNvPicPr>
          <p:nvPr/>
        </p:nvPicPr>
        <p:blipFill>
          <a:blip r:embed="rId3"/>
          <a:stretch>
            <a:fillRect/>
          </a:stretch>
        </p:blipFill>
        <p:spPr>
          <a:xfrm>
            <a:off x="-3337560" y="0"/>
            <a:ext cx="10753244" cy="6858000"/>
          </a:xfrm>
          <a:prstGeom prst="rect">
            <a:avLst/>
          </a:prstGeom>
          <a:gradFill flip="none" rotWithShape="1">
            <a:gsLst>
              <a:gs pos="0">
                <a:srgbClr val="003366">
                  <a:alpha val="77000"/>
                </a:srgbClr>
              </a:gs>
              <a:gs pos="71000">
                <a:schemeClr val="accent1">
                  <a:lumMod val="45000"/>
                  <a:lumOff val="55000"/>
                </a:schemeClr>
              </a:gs>
              <a:gs pos="83000">
                <a:schemeClr val="accent4">
                  <a:lumMod val="20000"/>
                  <a:lumOff val="80000"/>
                </a:schemeClr>
              </a:gs>
              <a:gs pos="100000">
                <a:schemeClr val="bg1"/>
              </a:gs>
            </a:gsLst>
            <a:lin ang="0" scaled="1"/>
            <a:tileRect/>
          </a:gradFill>
        </p:spPr>
      </p:pic>
      <p:sp>
        <p:nvSpPr>
          <p:cNvPr id="4" name="Rectangle 3">
            <a:extLst>
              <a:ext uri="{FF2B5EF4-FFF2-40B4-BE49-F238E27FC236}">
                <a16:creationId xmlns:a16="http://schemas.microsoft.com/office/drawing/2014/main" id="{A9C0AD91-E378-AD7B-E72B-4D2D3DF36904}"/>
              </a:ext>
            </a:extLst>
          </p:cNvPr>
          <p:cNvSpPr/>
          <p:nvPr/>
        </p:nvSpPr>
        <p:spPr>
          <a:xfrm>
            <a:off x="2087880" y="-160774"/>
            <a:ext cx="11963400" cy="7179547"/>
          </a:xfrm>
          <a:prstGeom prst="rect">
            <a:avLst/>
          </a:prstGeom>
          <a:gradFill flip="none" rotWithShape="1">
            <a:gsLst>
              <a:gs pos="0">
                <a:srgbClr val="0F306C">
                  <a:alpha val="29000"/>
                </a:srgbClr>
              </a:gs>
              <a:gs pos="43000">
                <a:srgbClr val="113679"/>
              </a:gs>
              <a:gs pos="64000">
                <a:srgbClr val="205998"/>
              </a:gs>
              <a:gs pos="100000">
                <a:srgbClr val="5394DB"/>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extBox 3">
            <a:extLst>
              <a:ext uri="{FF2B5EF4-FFF2-40B4-BE49-F238E27FC236}">
                <a16:creationId xmlns:a16="http://schemas.microsoft.com/office/drawing/2014/main" id="{8B5466DE-9775-45EA-A15F-F47AC08F70DC}"/>
              </a:ext>
            </a:extLst>
          </p:cNvPr>
          <p:cNvSpPr txBox="1"/>
          <p:nvPr/>
        </p:nvSpPr>
        <p:spPr>
          <a:xfrm>
            <a:off x="4515618" y="1599087"/>
            <a:ext cx="7676382" cy="3323987"/>
          </a:xfrm>
          <a:prstGeom prst="rect">
            <a:avLst/>
          </a:prstGeom>
        </p:spPr>
        <p:txBody>
          <a:bodyPr wrap="square" lIns="0" tIns="0" rIns="0" bIns="0" rtlCol="0" anchor="t">
            <a:spAutoFit/>
          </a:bodyPr>
          <a:lstStyle/>
          <a:p>
            <a:pPr algn="ctr"/>
            <a:r>
              <a:rPr lang="vi-VN" sz="7200" b="1">
                <a:solidFill>
                  <a:schemeClr val="bg1"/>
                </a:solidFill>
                <a:effectLst>
                  <a:outerShdw blurRad="38100" dist="38100" dir="2700000" algn="tl">
                    <a:srgbClr val="000000">
                      <a:alpha val="43137"/>
                    </a:srgbClr>
                  </a:outerShdw>
                </a:effectLst>
              </a:rPr>
              <a:t>Thuật toán </a:t>
            </a:r>
          </a:p>
          <a:p>
            <a:pPr algn="ctr"/>
            <a:r>
              <a:rPr lang="vi-VN" sz="7200" b="1">
                <a:solidFill>
                  <a:schemeClr val="bg1"/>
                </a:solidFill>
                <a:effectLst>
                  <a:outerShdw blurRad="38100" dist="38100" dir="2700000" algn="tl">
                    <a:srgbClr val="000000">
                      <a:alpha val="43137"/>
                    </a:srgbClr>
                  </a:outerShdw>
                </a:effectLst>
              </a:rPr>
              <a:t>quản lý tiến độ học tập</a:t>
            </a:r>
          </a:p>
        </p:txBody>
      </p:sp>
    </p:spTree>
    <p:extLst>
      <p:ext uri="{BB962C8B-B14F-4D97-AF65-F5344CB8AC3E}">
        <p14:creationId xmlns:p14="http://schemas.microsoft.com/office/powerpoint/2010/main" val="191744656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3"/>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80F73-47A3-776B-2245-0D7E2E6FC9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48D3E0-7353-7F30-6B01-6091DEDB1334}"/>
              </a:ext>
            </a:extLst>
          </p:cNvPr>
          <p:cNvSpPr>
            <a:spLocks noGrp="1"/>
          </p:cNvSpPr>
          <p:nvPr>
            <p:ph type="title"/>
          </p:nvPr>
        </p:nvSpPr>
        <p:spPr/>
        <p:txBody>
          <a:bodyPr/>
          <a:lstStyle/>
          <a:p>
            <a:r>
              <a:rPr lang="vi-VN"/>
              <a:t>IV.</a:t>
            </a:r>
            <a:r>
              <a:rPr lang="vi-VN" b="0">
                <a:ln w="0"/>
                <a:effectLst>
                  <a:outerShdw blurRad="38100" dist="25400" dir="5400000" algn="ctr" rotWithShape="0">
                    <a:srgbClr val="6E747A">
                      <a:alpha val="43000"/>
                    </a:srgbClr>
                  </a:outerShdw>
                </a:effectLst>
                <a:latin typeface="Arial"/>
                <a:ea typeface="DejaVu Sans"/>
                <a:cs typeface="DejaVu Sans"/>
              </a:rPr>
              <a:t> CẤU TRÚC CHƯƠNG TRÌNH</a:t>
            </a:r>
            <a:br>
              <a:rPr lang="en-US" b="0">
                <a:ln w="0"/>
                <a:effectLst>
                  <a:outerShdw blurRad="38100" dist="25400" dir="5400000" algn="ctr" rotWithShape="0">
                    <a:srgbClr val="6E747A">
                      <a:alpha val="43000"/>
                    </a:srgbClr>
                  </a:outerShdw>
                </a:effectLst>
                <a:latin typeface="Arial"/>
                <a:ea typeface="DejaVu Sans"/>
                <a:cs typeface="DejaVu Sans"/>
              </a:rPr>
            </a:br>
            <a:endParaRPr lang="en-US"/>
          </a:p>
        </p:txBody>
      </p:sp>
      <p:sp>
        <p:nvSpPr>
          <p:cNvPr id="4" name="Slide Number Placeholder 3">
            <a:extLst>
              <a:ext uri="{FF2B5EF4-FFF2-40B4-BE49-F238E27FC236}">
                <a16:creationId xmlns:a16="http://schemas.microsoft.com/office/drawing/2014/main" id="{F9ADB8F3-9C71-100B-32C6-7F792A0D1EAF}"/>
              </a:ext>
            </a:extLst>
          </p:cNvPr>
          <p:cNvSpPr>
            <a:spLocks noGrp="1"/>
          </p:cNvSpPr>
          <p:nvPr>
            <p:ph type="sldNum" sz="quarter" idx="12"/>
          </p:nvPr>
        </p:nvSpPr>
        <p:spPr/>
        <p:txBody>
          <a:bodyPr/>
          <a:lstStyle/>
          <a:p>
            <a:fld id="{9EA0BE3B-158A-4EDF-80DC-E394A0D1600F}" type="slidenum">
              <a:rPr lang="en-US" smtClean="0"/>
              <a:pPr/>
              <a:t>18</a:t>
            </a:fld>
            <a:endParaRPr lang="en-US"/>
          </a:p>
        </p:txBody>
      </p:sp>
      <p:sp>
        <p:nvSpPr>
          <p:cNvPr id="5" name="TextBox 3">
            <a:extLst>
              <a:ext uri="{FF2B5EF4-FFF2-40B4-BE49-F238E27FC236}">
                <a16:creationId xmlns:a16="http://schemas.microsoft.com/office/drawing/2014/main" id="{1DAE91D0-AE2F-C643-2F3E-63B18F7E3E89}"/>
              </a:ext>
            </a:extLst>
          </p:cNvPr>
          <p:cNvSpPr txBox="1"/>
          <p:nvPr/>
        </p:nvSpPr>
        <p:spPr>
          <a:xfrm>
            <a:off x="-241429" y="946111"/>
            <a:ext cx="6750384" cy="4985980"/>
          </a:xfrm>
          <a:prstGeom prst="rect">
            <a:avLst/>
          </a:prstGeom>
        </p:spPr>
        <p:txBody>
          <a:bodyPr wrap="square" lIns="0" tIns="0" rIns="0" bIns="0" rtlCol="0" anchor="t">
            <a:spAutoFit/>
          </a:bodyPr>
          <a:lstStyle/>
          <a:p>
            <a:pPr marL="800100" lvl="1" indent="-342900" algn="just">
              <a:buFont typeface="Calibri"/>
              <a:buChar char="-"/>
            </a:pPr>
            <a:r>
              <a:rPr lang="vi-VN" b="1">
                <a:latin typeface="Arial"/>
                <a:cs typeface="Arial"/>
              </a:rPr>
              <a:t>Vấn đề</a:t>
            </a:r>
            <a:r>
              <a:rPr lang="vi-VN">
                <a:latin typeface="Arial"/>
                <a:cs typeface="Arial"/>
              </a:rPr>
              <a:t>: sau khi học một kiến thức mới, khả năng ghi nhớ của chúng ta sẽ </a:t>
            </a:r>
            <a:r>
              <a:rPr lang="vi-VN" b="1">
                <a:solidFill>
                  <a:srgbClr val="FF0000"/>
                </a:solidFill>
                <a:latin typeface="Arial"/>
                <a:cs typeface="Arial"/>
              </a:rPr>
              <a:t>giảm dần theo thời gian </a:t>
            </a:r>
            <a:r>
              <a:rPr lang="vi-VN">
                <a:latin typeface="Arial"/>
                <a:cs typeface="Arial"/>
              </a:rPr>
              <a:t>nếu không được ôn tập. Đường cong lãng quên minh họa tốc độ mất mát thông tin này.</a:t>
            </a:r>
            <a:endParaRPr lang="en-US">
              <a:ea typeface="Calibri" panose="020F0502020204030204"/>
              <a:cs typeface="Calibri" panose="020F0502020204030204"/>
            </a:endParaRPr>
          </a:p>
          <a:p>
            <a:pPr marL="800100" lvl="1" indent="-342900" algn="just">
              <a:buFont typeface="Calibri"/>
              <a:buChar char="-"/>
            </a:pPr>
            <a:endParaRPr lang="vi-VN">
              <a:latin typeface="Arial"/>
              <a:cs typeface="Arial"/>
            </a:endParaRPr>
          </a:p>
          <a:p>
            <a:pPr marL="800100" lvl="1" indent="-342900" algn="just">
              <a:buFont typeface="Calibri"/>
              <a:buChar char="-"/>
            </a:pPr>
            <a:r>
              <a:rPr lang="vi-VN" b="1">
                <a:latin typeface="Arial"/>
                <a:cs typeface="Arial"/>
              </a:rPr>
              <a:t>Phương pháp học tập: </a:t>
            </a:r>
            <a:r>
              <a:rPr lang="vi-VN">
                <a:latin typeface="Arial"/>
                <a:cs typeface="Arial"/>
              </a:rPr>
              <a:t>Spaced Repetition System (SRS).</a:t>
            </a:r>
          </a:p>
          <a:p>
            <a:pPr lvl="1" algn="just"/>
            <a:r>
              <a:rPr lang="vi-VN">
                <a:latin typeface="Arial"/>
                <a:cs typeface="Arial"/>
              </a:rPr>
              <a:t>  + </a:t>
            </a:r>
            <a:r>
              <a:rPr lang="vi-VN">
                <a:latin typeface="Arial"/>
                <a:ea typeface="+mn-lt"/>
                <a:cs typeface="Arial"/>
              </a:rPr>
              <a:t>Ôn tập tài liệu </a:t>
            </a:r>
            <a:r>
              <a:rPr lang="vi-VN" b="1">
                <a:latin typeface="Arial"/>
                <a:ea typeface="+mn-lt"/>
                <a:cs typeface="Arial"/>
              </a:rPr>
              <a:t>theo các khoảng thời gian</a:t>
            </a:r>
            <a:r>
              <a:rPr lang="vi-VN">
                <a:latin typeface="Arial"/>
                <a:ea typeface="+mn-lt"/>
                <a:cs typeface="Arial"/>
              </a:rPr>
              <a:t> có hệ thống.</a:t>
            </a:r>
          </a:p>
          <a:p>
            <a:pPr lvl="1" algn="just"/>
            <a:r>
              <a:rPr lang="vi-VN">
                <a:latin typeface="Arial"/>
                <a:ea typeface="+mn-lt"/>
                <a:cs typeface="Arial"/>
              </a:rPr>
              <a:t>  + </a:t>
            </a:r>
            <a:r>
              <a:rPr lang="vi-VN" b="1">
                <a:latin typeface="Arial"/>
                <a:ea typeface="+mn-lt"/>
                <a:cs typeface="Arial"/>
              </a:rPr>
              <a:t>Ban đầu</a:t>
            </a:r>
            <a:r>
              <a:rPr lang="vi-VN">
                <a:latin typeface="Arial"/>
                <a:ea typeface="+mn-lt"/>
                <a:cs typeface="Arial"/>
              </a:rPr>
              <a:t>, khoảng thời gian giữa các lần ôn tập </a:t>
            </a:r>
            <a:r>
              <a:rPr lang="vi-VN" b="1">
                <a:latin typeface="Arial"/>
                <a:ea typeface="+mn-lt"/>
                <a:cs typeface="Arial"/>
              </a:rPr>
              <a:t>tương đối ngắn</a:t>
            </a:r>
            <a:r>
              <a:rPr lang="vi-VN">
                <a:latin typeface="Arial"/>
                <a:ea typeface="+mn-lt"/>
                <a:cs typeface="Arial"/>
              </a:rPr>
              <a:t> (khoảng 1 ngày đến 1 tuần)</a:t>
            </a:r>
          </a:p>
          <a:p>
            <a:pPr lvl="1" algn="just"/>
            <a:r>
              <a:rPr lang="vi-VN">
                <a:latin typeface="Arial"/>
                <a:cs typeface="Arial"/>
              </a:rPr>
              <a:t>  + Về sau khi người học </a:t>
            </a:r>
            <a:r>
              <a:rPr lang="vi-VN" b="1">
                <a:latin typeface="Arial"/>
                <a:cs typeface="Arial"/>
              </a:rPr>
              <a:t>đã ghi nhớ</a:t>
            </a:r>
            <a:r>
              <a:rPr lang="vi-VN">
                <a:latin typeface="Arial"/>
                <a:cs typeface="Arial"/>
              </a:rPr>
              <a:t> kiến thức, khoảng thời gian trên </a:t>
            </a:r>
            <a:r>
              <a:rPr lang="vi-VN" b="1">
                <a:latin typeface="Arial"/>
                <a:cs typeface="Arial"/>
              </a:rPr>
              <a:t>kéo dài ra</a:t>
            </a:r>
            <a:r>
              <a:rPr lang="vi-VN">
                <a:latin typeface="Arial"/>
                <a:cs typeface="Arial"/>
              </a:rPr>
              <a:t> (có thể là 1 tháng, 6 tháng, 1-2 năm).</a:t>
            </a:r>
          </a:p>
          <a:p>
            <a:pPr lvl="1" algn="just"/>
            <a:r>
              <a:rPr lang="vi-VN">
                <a:latin typeface="Arial"/>
                <a:cs typeface="Arial"/>
              </a:rPr>
              <a:t>  + Đổi lại, khi người học </a:t>
            </a:r>
            <a:r>
              <a:rPr lang="vi-VN" b="1">
                <a:latin typeface="Arial"/>
                <a:cs typeface="Arial"/>
              </a:rPr>
              <a:t>quên kiến thức</a:t>
            </a:r>
            <a:r>
              <a:rPr lang="vi-VN">
                <a:latin typeface="Arial"/>
                <a:cs typeface="Arial"/>
              </a:rPr>
              <a:t>, cần gấp rút ôn lại, khoảng thời gian tới lần ôn tiếp theo sẽ </a:t>
            </a:r>
            <a:r>
              <a:rPr lang="vi-VN" b="1">
                <a:latin typeface="Arial"/>
                <a:cs typeface="Arial"/>
              </a:rPr>
              <a:t>rút ngắn trở lại</a:t>
            </a:r>
            <a:r>
              <a:rPr lang="vi-VN">
                <a:latin typeface="Arial"/>
                <a:cs typeface="Arial"/>
              </a:rPr>
              <a:t>.</a:t>
            </a:r>
          </a:p>
          <a:p>
            <a:pPr marL="742950" lvl="1" indent="-285750" algn="just">
              <a:buFont typeface="Calibri"/>
              <a:buChar char="-"/>
            </a:pPr>
            <a:endParaRPr lang="vi-VN" b="1">
              <a:latin typeface="Arial"/>
              <a:cs typeface="Arial"/>
            </a:endParaRPr>
          </a:p>
          <a:p>
            <a:pPr marL="742950" lvl="1" indent="-285750" algn="just">
              <a:buFont typeface="Calibri"/>
              <a:buChar char="-"/>
            </a:pPr>
            <a:r>
              <a:rPr lang="vi-VN" b="1">
                <a:latin typeface="Arial"/>
                <a:cs typeface="Arial"/>
              </a:rPr>
              <a:t>Nhận xét: </a:t>
            </a:r>
            <a:r>
              <a:rPr lang="vi-VN">
                <a:latin typeface="Arial"/>
                <a:cs typeface="Arial"/>
              </a:rPr>
              <a:t>là phương pháp học tập hiệu quả giúp người học nhớ lâu kiến thức.</a:t>
            </a:r>
            <a:endParaRPr lang="vi-VN"/>
          </a:p>
        </p:txBody>
      </p:sp>
      <p:pic>
        <p:nvPicPr>
          <p:cNvPr id="3" name="Picture 4">
            <a:extLst>
              <a:ext uri="{FF2B5EF4-FFF2-40B4-BE49-F238E27FC236}">
                <a16:creationId xmlns:a16="http://schemas.microsoft.com/office/drawing/2014/main" id="{254F9B66-DC8B-6703-57BB-79E9698FA0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0345" y="654712"/>
            <a:ext cx="4049502" cy="30374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graph with different colored bubbles&#10;&#10;AI-generated content may be incorrect.">
            <a:extLst>
              <a:ext uri="{FF2B5EF4-FFF2-40B4-BE49-F238E27FC236}">
                <a16:creationId xmlns:a16="http://schemas.microsoft.com/office/drawing/2014/main" id="{54A8FC57-0615-82B2-E312-4ABFA03B7E09}"/>
              </a:ext>
            </a:extLst>
          </p:cNvPr>
          <p:cNvPicPr>
            <a:picLocks noChangeAspect="1"/>
          </p:cNvPicPr>
          <p:nvPr/>
        </p:nvPicPr>
        <p:blipFill>
          <a:blip r:embed="rId3"/>
          <a:stretch>
            <a:fillRect/>
          </a:stretch>
        </p:blipFill>
        <p:spPr>
          <a:xfrm>
            <a:off x="7538850" y="3604419"/>
            <a:ext cx="4048301" cy="2681537"/>
          </a:xfrm>
          <a:prstGeom prst="rect">
            <a:avLst/>
          </a:prstGeom>
        </p:spPr>
      </p:pic>
    </p:spTree>
    <p:extLst>
      <p:ext uri="{BB962C8B-B14F-4D97-AF65-F5344CB8AC3E}">
        <p14:creationId xmlns:p14="http://schemas.microsoft.com/office/powerpoint/2010/main" val="2960239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1000"/>
                                        <p:tgtEl>
                                          <p:spTgt spid="5"/>
                                        </p:tgtEl>
                                      </p:cBhvr>
                                    </p:animEffect>
                                  </p:childTnLst>
                                </p:cTn>
                              </p:par>
                              <p:par>
                                <p:cTn id="12" presetID="22" presetClass="entr" presetSubtype="8"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500"/>
                                        <p:tgtEl>
                                          <p:spTgt spid="3"/>
                                        </p:tgtEl>
                                      </p:cBhvr>
                                    </p:animEffect>
                                  </p:childTnLst>
                                </p:cTn>
                              </p:par>
                              <p:par>
                                <p:cTn id="15" presetID="22" presetClass="entr" presetSubtype="8" fill="hold"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AD62B-6D1D-6838-4401-4E1C5EE1E2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816FBC-EED9-1AB4-7DD7-9019AD0CD126}"/>
              </a:ext>
            </a:extLst>
          </p:cNvPr>
          <p:cNvSpPr>
            <a:spLocks noGrp="1"/>
          </p:cNvSpPr>
          <p:nvPr>
            <p:ph type="title"/>
          </p:nvPr>
        </p:nvSpPr>
        <p:spPr/>
        <p:txBody>
          <a:bodyPr/>
          <a:lstStyle/>
          <a:p>
            <a:r>
              <a:rPr lang="vi-VN"/>
              <a:t>IV.</a:t>
            </a:r>
            <a:r>
              <a:rPr lang="vi-VN" b="0">
                <a:ln w="0"/>
                <a:effectLst>
                  <a:outerShdw blurRad="38100" dist="25400" dir="5400000" algn="ctr" rotWithShape="0">
                    <a:srgbClr val="6E747A">
                      <a:alpha val="43000"/>
                    </a:srgbClr>
                  </a:outerShdw>
                </a:effectLst>
                <a:latin typeface="Arial"/>
                <a:ea typeface="DejaVu Sans"/>
                <a:cs typeface="DejaVu Sans"/>
              </a:rPr>
              <a:t> CẤU TRÚC CHƯƠNG TRÌNH</a:t>
            </a:r>
            <a:br>
              <a:rPr lang="en-US" b="0">
                <a:ln w="0"/>
                <a:effectLst>
                  <a:outerShdw blurRad="38100" dist="25400" dir="5400000" algn="ctr" rotWithShape="0">
                    <a:srgbClr val="6E747A">
                      <a:alpha val="43000"/>
                    </a:srgbClr>
                  </a:outerShdw>
                </a:effectLst>
                <a:latin typeface="Arial"/>
                <a:ea typeface="DejaVu Sans"/>
                <a:cs typeface="DejaVu Sans"/>
              </a:rPr>
            </a:br>
            <a:endParaRPr lang="en-US"/>
          </a:p>
        </p:txBody>
      </p:sp>
      <p:sp>
        <p:nvSpPr>
          <p:cNvPr id="4" name="Slide Number Placeholder 3">
            <a:extLst>
              <a:ext uri="{FF2B5EF4-FFF2-40B4-BE49-F238E27FC236}">
                <a16:creationId xmlns:a16="http://schemas.microsoft.com/office/drawing/2014/main" id="{D064043C-6AB8-B0D7-F888-6B0BF799A070}"/>
              </a:ext>
            </a:extLst>
          </p:cNvPr>
          <p:cNvSpPr>
            <a:spLocks noGrp="1"/>
          </p:cNvSpPr>
          <p:nvPr>
            <p:ph type="sldNum" sz="quarter" idx="12"/>
          </p:nvPr>
        </p:nvSpPr>
        <p:spPr/>
        <p:txBody>
          <a:bodyPr/>
          <a:lstStyle/>
          <a:p>
            <a:fld id="{9EA0BE3B-158A-4EDF-80DC-E394A0D1600F}" type="slidenum">
              <a:rPr lang="en-US" smtClean="0"/>
              <a:pPr/>
              <a:t>19</a:t>
            </a:fld>
            <a:endParaRPr lang="en-US"/>
          </a:p>
        </p:txBody>
      </p:sp>
      <p:sp>
        <p:nvSpPr>
          <p:cNvPr id="5" name="TextBox 3">
            <a:extLst>
              <a:ext uri="{FF2B5EF4-FFF2-40B4-BE49-F238E27FC236}">
                <a16:creationId xmlns:a16="http://schemas.microsoft.com/office/drawing/2014/main" id="{68BC37B9-BDDD-A74D-638D-7A4C8DFD4998}"/>
              </a:ext>
            </a:extLst>
          </p:cNvPr>
          <p:cNvSpPr txBox="1"/>
          <p:nvPr/>
        </p:nvSpPr>
        <p:spPr>
          <a:xfrm>
            <a:off x="-877" y="884326"/>
            <a:ext cx="11382674" cy="4524315"/>
          </a:xfrm>
          <a:prstGeom prst="rect">
            <a:avLst/>
          </a:prstGeom>
        </p:spPr>
        <p:txBody>
          <a:bodyPr wrap="square" lIns="0" tIns="0" rIns="0" bIns="0" rtlCol="0" anchor="t">
            <a:spAutoFit/>
          </a:bodyPr>
          <a:lstStyle/>
          <a:p>
            <a:pPr lvl="1" algn="just"/>
            <a:endParaRPr lang="vi-VN" sz="2100">
              <a:latin typeface="Arial"/>
              <a:cs typeface="Arial"/>
            </a:endParaRPr>
          </a:p>
          <a:p>
            <a:pPr marL="800100" lvl="1" indent="-342900" algn="just">
              <a:buFontTx/>
              <a:buChar char="-"/>
            </a:pPr>
            <a:r>
              <a:rPr lang="vi-VN" sz="2100" b="1">
                <a:latin typeface="Arial"/>
                <a:cs typeface="Arial"/>
              </a:rPr>
              <a:t>Triển </a:t>
            </a:r>
            <a:r>
              <a:rPr lang="vi-VN" sz="2100" b="1">
                <a:solidFill>
                  <a:srgbClr val="000000"/>
                </a:solidFill>
                <a:latin typeface="Arial"/>
                <a:cs typeface="Arial"/>
              </a:rPr>
              <a:t>khai: </a:t>
            </a:r>
            <a:r>
              <a:rPr lang="vi-VN" sz="2100" b="1">
                <a:solidFill>
                  <a:srgbClr val="FF0000"/>
                </a:solidFill>
                <a:latin typeface="Arial"/>
                <a:cs typeface="Arial"/>
              </a:rPr>
              <a:t>Thuật toán </a:t>
            </a:r>
            <a:r>
              <a:rPr lang="vi-VN" sz="2100">
                <a:latin typeface="Arial"/>
                <a:cs typeface="Arial"/>
              </a:rPr>
              <a:t>trong dự án</a:t>
            </a:r>
          </a:p>
          <a:p>
            <a:pPr marL="800100" lvl="1" indent="-342900" algn="just">
              <a:buFontTx/>
              <a:buChar char="-"/>
            </a:pPr>
            <a:endParaRPr lang="vi-VN" sz="2100">
              <a:latin typeface="Arial"/>
              <a:cs typeface="Arial"/>
            </a:endParaRPr>
          </a:p>
          <a:p>
            <a:pPr marL="1257300" lvl="2" indent="-342900" algn="just">
              <a:buFont typeface="Arial" panose="020B0604020202020204" pitchFamily="34" charset="0"/>
              <a:buChar char="•"/>
            </a:pPr>
            <a:r>
              <a:rPr lang="vi-VN" sz="2100">
                <a:latin typeface="Arial"/>
                <a:cs typeface="Arial"/>
              </a:rPr>
              <a:t>Đánh giá </a:t>
            </a:r>
            <a:r>
              <a:rPr lang="vi-VN" sz="2100" b="1">
                <a:solidFill>
                  <a:srgbClr val="FF0000"/>
                </a:solidFill>
                <a:latin typeface="Arial"/>
                <a:cs typeface="Arial"/>
              </a:rPr>
              <a:t>độ tự tin </a:t>
            </a:r>
            <a:r>
              <a:rPr lang="vi-VN" sz="2100">
                <a:latin typeface="Arial"/>
                <a:cs typeface="Arial"/>
              </a:rPr>
              <a:t>(</a:t>
            </a:r>
            <a:r>
              <a:rPr lang="vi-VN" sz="2100" err="1">
                <a:latin typeface="Arial"/>
                <a:cs typeface="Arial"/>
              </a:rPr>
              <a:t>confident</a:t>
            </a:r>
            <a:r>
              <a:rPr lang="vi-VN" sz="2100">
                <a:latin typeface="Arial"/>
                <a:cs typeface="Arial"/>
              </a:rPr>
              <a:t>): Sau khi học một thẻ từ, người dùng </a:t>
            </a:r>
            <a:r>
              <a:rPr lang="vi-VN" sz="2100" b="1">
                <a:solidFill>
                  <a:srgbClr val="FF0000"/>
                </a:solidFill>
                <a:latin typeface="Arial"/>
                <a:cs typeface="Arial"/>
              </a:rPr>
              <a:t>đánh giá mức độ tự tin </a:t>
            </a:r>
            <a:r>
              <a:rPr lang="vi-VN" sz="2100">
                <a:latin typeface="Arial"/>
                <a:cs typeface="Arial"/>
              </a:rPr>
              <a:t>của mình với thẻ đó (AGAIN, HARD, GOOD, EASY)</a:t>
            </a:r>
          </a:p>
          <a:p>
            <a:pPr marL="1257300" lvl="2" indent="-342900" algn="just">
              <a:buFont typeface="Arial" panose="020B0604020202020204" pitchFamily="34" charset="0"/>
              <a:buChar char="•"/>
            </a:pPr>
            <a:endParaRPr lang="vi-VN" sz="2100">
              <a:solidFill>
                <a:srgbClr val="000000"/>
              </a:solidFill>
              <a:latin typeface="Arial"/>
              <a:cs typeface="Arial"/>
            </a:endParaRPr>
          </a:p>
          <a:p>
            <a:pPr marL="1257300" lvl="2" indent="-342900" algn="just">
              <a:buFont typeface="Arial" panose="020B0604020202020204" pitchFamily="34" charset="0"/>
              <a:buChar char="•"/>
            </a:pPr>
            <a:r>
              <a:rPr lang="vi-VN" sz="2100" b="1">
                <a:solidFill>
                  <a:srgbClr val="FF0000"/>
                </a:solidFill>
                <a:latin typeface="Arial"/>
                <a:cs typeface="Arial"/>
              </a:rPr>
              <a:t>Tính toán thời gian</a:t>
            </a:r>
            <a:r>
              <a:rPr lang="vi-VN" sz="2100">
                <a:latin typeface="Arial"/>
                <a:cs typeface="Arial"/>
              </a:rPr>
              <a:t> ôn tập tiếp theo: Hệ thống sử dụng một </a:t>
            </a:r>
            <a:r>
              <a:rPr lang="vi-VN" sz="2100" b="1">
                <a:solidFill>
                  <a:srgbClr val="FF0000"/>
                </a:solidFill>
                <a:latin typeface="Arial"/>
                <a:cs typeface="Arial"/>
              </a:rPr>
              <a:t>chuỗi các</a:t>
            </a:r>
            <a:r>
              <a:rPr lang="vi-VN" sz="2100">
                <a:latin typeface="Arial"/>
                <a:cs typeface="Arial"/>
              </a:rPr>
              <a:t> "</a:t>
            </a:r>
            <a:r>
              <a:rPr lang="vi-VN" sz="2100" b="1">
                <a:solidFill>
                  <a:srgbClr val="FF0000"/>
                </a:solidFill>
                <a:latin typeface="Arial"/>
                <a:cs typeface="Arial"/>
              </a:rPr>
              <a:t>bước nhảy</a:t>
            </a:r>
            <a:r>
              <a:rPr lang="vi-VN" sz="2100">
                <a:latin typeface="Arial"/>
                <a:cs typeface="Arial"/>
              </a:rPr>
              <a:t>" thời gian (</a:t>
            </a:r>
            <a:r>
              <a:rPr lang="vi-VN" sz="2100" err="1">
                <a:latin typeface="Arial"/>
                <a:cs typeface="Arial"/>
              </a:rPr>
              <a:t>Step</a:t>
            </a:r>
            <a:r>
              <a:rPr lang="vi-VN" sz="2100">
                <a:latin typeface="Arial"/>
                <a:cs typeface="Arial"/>
              </a:rPr>
              <a:t> </a:t>
            </a:r>
            <a:r>
              <a:rPr lang="vi-VN" sz="2100" err="1">
                <a:latin typeface="Arial"/>
                <a:cs typeface="Arial"/>
              </a:rPr>
              <a:t>tuple</a:t>
            </a:r>
            <a:r>
              <a:rPr lang="vi-VN" sz="2100">
                <a:latin typeface="Arial"/>
                <a:cs typeface="Arial"/>
              </a:rPr>
              <a:t>) đã được xác định trước. Mức độ tự tin của người dùng được dùng làm </a:t>
            </a:r>
            <a:r>
              <a:rPr lang="vi-VN" sz="2100" b="1">
                <a:solidFill>
                  <a:srgbClr val="FF0000"/>
                </a:solidFill>
                <a:latin typeface="Arial"/>
                <a:cs typeface="Arial"/>
              </a:rPr>
              <a:t>chỉ số (</a:t>
            </a:r>
            <a:r>
              <a:rPr lang="vi-VN" sz="2100" b="1" err="1">
                <a:solidFill>
                  <a:srgbClr val="FF0000"/>
                </a:solidFill>
                <a:latin typeface="Arial"/>
                <a:cs typeface="Arial"/>
              </a:rPr>
              <a:t>confident</a:t>
            </a:r>
            <a:r>
              <a:rPr lang="vi-VN" sz="2100" b="1">
                <a:solidFill>
                  <a:srgbClr val="FF0000"/>
                </a:solidFill>
                <a:latin typeface="Arial"/>
                <a:cs typeface="Arial"/>
              </a:rPr>
              <a:t>) </a:t>
            </a:r>
            <a:r>
              <a:rPr lang="vi-VN" sz="2100">
                <a:latin typeface="Arial"/>
                <a:cs typeface="Arial"/>
              </a:rPr>
              <a:t>để </a:t>
            </a:r>
            <a:r>
              <a:rPr lang="vi-VN" sz="2100" b="1">
                <a:solidFill>
                  <a:srgbClr val="FF0000"/>
                </a:solidFill>
                <a:latin typeface="Arial"/>
                <a:cs typeface="Arial"/>
              </a:rPr>
              <a:t>tra cứu trong mảng </a:t>
            </a:r>
            <a:r>
              <a:rPr lang="vi-VN" sz="2100" b="1" err="1">
                <a:solidFill>
                  <a:srgbClr val="FF0000"/>
                </a:solidFill>
                <a:latin typeface="Arial"/>
                <a:cs typeface="Arial"/>
              </a:rPr>
              <a:t>Step</a:t>
            </a:r>
            <a:r>
              <a:rPr lang="vi-VN" sz="2100">
                <a:latin typeface="Arial"/>
                <a:cs typeface="Arial"/>
              </a:rPr>
              <a:t> (được tính sẵn theo 1 hàm)</a:t>
            </a:r>
          </a:p>
          <a:p>
            <a:pPr marL="1257300" lvl="2" indent="-342900" algn="just">
              <a:buFont typeface="Arial" panose="020B0604020202020204" pitchFamily="34" charset="0"/>
              <a:buChar char="•"/>
            </a:pPr>
            <a:endParaRPr lang="vi-VN" sz="2100">
              <a:latin typeface="Arial"/>
              <a:cs typeface="Arial"/>
            </a:endParaRPr>
          </a:p>
          <a:p>
            <a:pPr marL="1257300" lvl="2" indent="-342900" algn="just">
              <a:buFont typeface="Arial" panose="020B0604020202020204" pitchFamily="34" charset="0"/>
              <a:buChar char="•"/>
            </a:pPr>
            <a:r>
              <a:rPr lang="vi-VN" sz="2100">
                <a:latin typeface="Arial"/>
                <a:cs typeface="Arial"/>
              </a:rPr>
              <a:t>Cập nhật </a:t>
            </a:r>
            <a:r>
              <a:rPr lang="vi-VN" sz="2100" b="1">
                <a:solidFill>
                  <a:srgbClr val="FF0000"/>
                </a:solidFill>
                <a:latin typeface="Arial"/>
                <a:cs typeface="Arial"/>
              </a:rPr>
              <a:t>tiến độ </a:t>
            </a:r>
            <a:r>
              <a:rPr lang="vi-VN" sz="2100">
                <a:latin typeface="Arial"/>
                <a:cs typeface="Arial"/>
              </a:rPr>
              <a:t>(</a:t>
            </a:r>
            <a:r>
              <a:rPr lang="vi-VN" sz="2100" err="1">
                <a:latin typeface="Arial"/>
                <a:cs typeface="Arial"/>
              </a:rPr>
              <a:t>update_LearningProgress</a:t>
            </a:r>
            <a:r>
              <a:rPr lang="vi-VN" sz="2100">
                <a:latin typeface="Arial"/>
                <a:cs typeface="Arial"/>
              </a:rPr>
              <a:t>): Hệ thống sẽ cập nhật </a:t>
            </a:r>
            <a:r>
              <a:rPr lang="vi-VN" sz="2100" b="1" err="1">
                <a:solidFill>
                  <a:srgbClr val="FF0000"/>
                </a:solidFill>
                <a:latin typeface="Arial"/>
                <a:cs typeface="Arial"/>
              </a:rPr>
              <a:t>confident</a:t>
            </a:r>
            <a:r>
              <a:rPr lang="vi-VN" sz="2100">
                <a:latin typeface="Arial"/>
                <a:cs typeface="Arial"/>
              </a:rPr>
              <a:t> và </a:t>
            </a:r>
            <a:r>
              <a:rPr lang="vi-VN" sz="2100" b="1" err="1">
                <a:solidFill>
                  <a:srgbClr val="FF0000"/>
                </a:solidFill>
                <a:latin typeface="Arial"/>
                <a:cs typeface="Arial"/>
              </a:rPr>
              <a:t>review_date</a:t>
            </a:r>
            <a:r>
              <a:rPr lang="vi-VN" sz="2100" b="1">
                <a:solidFill>
                  <a:srgbClr val="FF0000"/>
                </a:solidFill>
                <a:latin typeface="Arial"/>
                <a:cs typeface="Arial"/>
              </a:rPr>
              <a:t> </a:t>
            </a:r>
            <a:r>
              <a:rPr lang="vi-VN" sz="2100">
                <a:latin typeface="Arial"/>
                <a:cs typeface="Arial"/>
              </a:rPr>
              <a:t>của thẻ đó trong bảng </a:t>
            </a:r>
            <a:r>
              <a:rPr lang="vi-VN" sz="2100" b="1" err="1">
                <a:solidFill>
                  <a:srgbClr val="FF0000"/>
                </a:solidFill>
                <a:latin typeface="Arial"/>
                <a:cs typeface="Arial"/>
              </a:rPr>
              <a:t>Learning_progress</a:t>
            </a:r>
            <a:r>
              <a:rPr lang="vi-VN" sz="2100">
                <a:latin typeface="Arial"/>
                <a:cs typeface="Arial"/>
              </a:rPr>
              <a:t> trong cơ sở dữ liệu. </a:t>
            </a:r>
            <a:r>
              <a:rPr lang="vi-VN" sz="2100" b="1">
                <a:solidFill>
                  <a:srgbClr val="FF0000"/>
                </a:solidFill>
                <a:latin typeface="Arial"/>
                <a:cs typeface="Arial"/>
              </a:rPr>
              <a:t>SQL </a:t>
            </a:r>
            <a:r>
              <a:rPr lang="vi-VN" sz="2100" b="1" err="1">
                <a:solidFill>
                  <a:srgbClr val="FF0000"/>
                </a:solidFill>
                <a:latin typeface="Arial"/>
                <a:cs typeface="Arial"/>
              </a:rPr>
              <a:t>Query</a:t>
            </a:r>
            <a:r>
              <a:rPr lang="vi-VN" sz="2100" b="1">
                <a:solidFill>
                  <a:srgbClr val="FF0000"/>
                </a:solidFill>
                <a:latin typeface="Arial"/>
                <a:cs typeface="Arial"/>
              </a:rPr>
              <a:t> </a:t>
            </a:r>
            <a:r>
              <a:rPr lang="vi-VN" sz="2100">
                <a:latin typeface="Arial"/>
                <a:cs typeface="Arial"/>
              </a:rPr>
              <a:t>được tạo bởi </a:t>
            </a:r>
            <a:r>
              <a:rPr lang="vi-VN" sz="2100" err="1">
                <a:latin typeface="Arial"/>
                <a:cs typeface="Arial"/>
              </a:rPr>
              <a:t>Query</a:t>
            </a:r>
            <a:r>
              <a:rPr lang="vi-VN" sz="2100">
                <a:latin typeface="Arial"/>
                <a:cs typeface="Arial"/>
              </a:rPr>
              <a:t> </a:t>
            </a:r>
            <a:r>
              <a:rPr lang="vi-VN" sz="2100" err="1">
                <a:latin typeface="Arial"/>
                <a:cs typeface="Arial"/>
              </a:rPr>
              <a:t>Builder</a:t>
            </a:r>
            <a:r>
              <a:rPr lang="vi-VN" sz="2100">
                <a:latin typeface="Arial"/>
                <a:cs typeface="Arial"/>
              </a:rPr>
              <a:t> </a:t>
            </a:r>
            <a:r>
              <a:rPr lang="vi-VN" sz="2100" err="1">
                <a:latin typeface="Arial"/>
                <a:cs typeface="Arial"/>
              </a:rPr>
              <a:t>Java</a:t>
            </a:r>
            <a:r>
              <a:rPr lang="vi-VN" sz="2100">
                <a:latin typeface="Arial"/>
                <a:cs typeface="Arial"/>
              </a:rPr>
              <a:t>, sau đó </a:t>
            </a:r>
            <a:r>
              <a:rPr lang="vi-VN" sz="2100" b="1">
                <a:solidFill>
                  <a:srgbClr val="FF0000"/>
                </a:solidFill>
                <a:latin typeface="Arial"/>
                <a:cs typeface="Arial"/>
              </a:rPr>
              <a:t>thực thi bởi </a:t>
            </a:r>
            <a:r>
              <a:rPr lang="vi-VN" sz="2100" b="1" err="1">
                <a:solidFill>
                  <a:srgbClr val="FF0000"/>
                </a:solidFill>
                <a:latin typeface="Arial"/>
                <a:cs typeface="Arial"/>
              </a:rPr>
              <a:t>Python</a:t>
            </a:r>
            <a:r>
              <a:rPr lang="vi-VN" sz="2100">
                <a:latin typeface="Arial"/>
                <a:cs typeface="Arial"/>
              </a:rPr>
              <a:t>.</a:t>
            </a:r>
            <a:r>
              <a:rPr lang="vi-VN" sz="2100" b="1">
                <a:latin typeface="Arial"/>
                <a:cs typeface="Arial"/>
              </a:rPr>
              <a:t> </a:t>
            </a:r>
          </a:p>
        </p:txBody>
      </p:sp>
    </p:spTree>
    <p:extLst>
      <p:ext uri="{BB962C8B-B14F-4D97-AF65-F5344CB8AC3E}">
        <p14:creationId xmlns:p14="http://schemas.microsoft.com/office/powerpoint/2010/main" val="997641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6634" y="331380"/>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386634" y="2115229"/>
            <a:ext cx="7342482" cy="952976"/>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a:t>Web học tập flashcard</a:t>
            </a:r>
            <a:endParaRPr lang="en-US"/>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386634" y="3068205"/>
            <a:ext cx="7135043" cy="2516518"/>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sz="2400">
                <a:solidFill>
                  <a:srgbClr val="002658"/>
                </a:solidFill>
                <a:latin typeface="Lato"/>
                <a:ea typeface="Lato"/>
                <a:cs typeface="Lato"/>
              </a:rPr>
              <a:t>Nhóm 03:</a:t>
            </a:r>
          </a:p>
          <a:p>
            <a:r>
              <a:rPr lang="vi-VN" sz="2000" b="0">
                <a:solidFill>
                  <a:srgbClr val="002658"/>
                </a:solidFill>
                <a:latin typeface="Lato"/>
                <a:ea typeface="Lato"/>
                <a:cs typeface="Lato"/>
              </a:rPr>
              <a:t>Đỗ Xuân Quý                  20235818 (Nhóm trưởng)</a:t>
            </a:r>
          </a:p>
          <a:p>
            <a:r>
              <a:rPr lang="vi-VN" sz="2000" b="0">
                <a:solidFill>
                  <a:srgbClr val="002658"/>
                </a:solidFill>
                <a:latin typeface="Lato"/>
                <a:ea typeface="Lato"/>
                <a:cs typeface="Lato"/>
              </a:rPr>
              <a:t>Ma Ngọc Thắng              20235829</a:t>
            </a:r>
            <a:endParaRPr lang="vi-VN" sz="2000" b="0">
              <a:solidFill>
                <a:srgbClr val="002658"/>
              </a:solidFill>
            </a:endParaRPr>
          </a:p>
          <a:p>
            <a:r>
              <a:rPr lang="vi-VN" sz="2000" b="0">
                <a:solidFill>
                  <a:srgbClr val="002658"/>
                </a:solidFill>
                <a:latin typeface="Lato"/>
                <a:ea typeface="Lato"/>
                <a:cs typeface="Lato"/>
              </a:rPr>
              <a:t>Vi Hùng Vương               20235881</a:t>
            </a:r>
            <a:endParaRPr lang="vi-VN" sz="2000" b="0">
              <a:solidFill>
                <a:srgbClr val="002658"/>
              </a:solidFill>
            </a:endParaRPr>
          </a:p>
          <a:p>
            <a:r>
              <a:rPr lang="vi-VN" sz="2000" b="0">
                <a:solidFill>
                  <a:srgbClr val="002658"/>
                </a:solidFill>
                <a:latin typeface="Lato"/>
                <a:ea typeface="Lato"/>
                <a:cs typeface="Lato"/>
              </a:rPr>
              <a:t>Nguyễn Thị Khánh Vân  20235869</a:t>
            </a:r>
            <a:endParaRPr lang="vi-VN" sz="2000" b="0">
              <a:solidFill>
                <a:srgbClr val="002658"/>
              </a:solidFill>
            </a:endParaRPr>
          </a:p>
          <a:p>
            <a:r>
              <a:rPr lang="vi-VN" sz="2000" b="0">
                <a:solidFill>
                  <a:srgbClr val="002658"/>
                </a:solidFill>
                <a:latin typeface="Lato"/>
                <a:ea typeface="Lato"/>
                <a:cs typeface="Lato"/>
              </a:rPr>
              <a:t>Nguyễn Đức Thịnh         20235841 </a:t>
            </a:r>
          </a:p>
          <a:p>
            <a:r>
              <a:rPr lang="vi-VN" sz="2000" b="0">
                <a:solidFill>
                  <a:srgbClr val="002658"/>
                </a:solidFill>
                <a:latin typeface="Lato"/>
                <a:ea typeface="Lato"/>
                <a:cs typeface="Lato"/>
              </a:rPr>
              <a:t>Nguyễn Quốc Cường     20235667</a:t>
            </a:r>
          </a:p>
          <a:p>
            <a:endParaRPr lang="vi-VN" sz="2000" b="0">
              <a:solidFill>
                <a:srgbClr val="002658"/>
              </a:solidFill>
            </a:endParaRPr>
          </a:p>
          <a:p>
            <a:endParaRPr lang="vi-VN" sz="2800" b="0">
              <a:solidFill>
                <a:srgbClr val="002658"/>
              </a:solidFill>
            </a:endParaRPr>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2</a:t>
            </a:fld>
            <a:endParaRPr lang="en-US"/>
          </a:p>
        </p:txBody>
      </p:sp>
    </p:spTree>
    <p:extLst>
      <p:ext uri="{BB962C8B-B14F-4D97-AF65-F5344CB8AC3E}">
        <p14:creationId xmlns:p14="http://schemas.microsoft.com/office/powerpoint/2010/main" val="743172911"/>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7D13C6-D077-FD95-9603-CDEEDB65B4D7}"/>
              </a:ext>
            </a:extLst>
          </p:cNvPr>
          <p:cNvSpPr>
            <a:spLocks noGrp="1"/>
          </p:cNvSpPr>
          <p:nvPr>
            <p:ph type="sldNum" sz="quarter" idx="12"/>
          </p:nvPr>
        </p:nvSpPr>
        <p:spPr/>
        <p:txBody>
          <a:bodyPr/>
          <a:lstStyle/>
          <a:p>
            <a:fld id="{9EA0BE3B-158A-4EDF-80DC-E394A0D1600F}" type="slidenum">
              <a:rPr lang="en-US" smtClean="0"/>
              <a:pPr/>
              <a:t>20</a:t>
            </a:fld>
            <a:endParaRPr lang="en-US"/>
          </a:p>
        </p:txBody>
      </p:sp>
      <p:sp>
        <p:nvSpPr>
          <p:cNvPr id="3" name="Title 2">
            <a:extLst>
              <a:ext uri="{FF2B5EF4-FFF2-40B4-BE49-F238E27FC236}">
                <a16:creationId xmlns:a16="http://schemas.microsoft.com/office/drawing/2014/main" id="{48BD63B8-C80D-FC79-51E0-A6CBBBC5E61C}"/>
              </a:ext>
            </a:extLst>
          </p:cNvPr>
          <p:cNvSpPr>
            <a:spLocks noGrp="1"/>
          </p:cNvSpPr>
          <p:nvPr>
            <p:ph type="title"/>
          </p:nvPr>
        </p:nvSpPr>
        <p:spPr/>
        <p:txBody>
          <a:bodyPr lIns="91440" tIns="45720" rIns="91440" bIns="45720" anchor="t"/>
          <a:lstStyle/>
          <a:p>
            <a:r>
              <a:rPr lang="vi-VN">
                <a:latin typeface="Lato"/>
                <a:ea typeface="Lato"/>
                <a:cs typeface="Lato"/>
              </a:rPr>
              <a:t>IV.</a:t>
            </a:r>
            <a:r>
              <a:rPr lang="vi-VN" b="0">
                <a:latin typeface="Arial"/>
                <a:cs typeface="Arial"/>
              </a:rPr>
              <a:t> CẤU TRÚC CHƯƠNG TRÌNH</a:t>
            </a:r>
            <a:br>
              <a:rPr lang="vi-VN" b="0">
                <a:latin typeface="Arial"/>
                <a:cs typeface="Arial"/>
              </a:rPr>
            </a:br>
            <a:endParaRPr lang="en-US" b="0">
              <a:solidFill>
                <a:srgbClr val="000000"/>
              </a:solidFill>
            </a:endParaRPr>
          </a:p>
          <a:p>
            <a:endParaRPr lang="en-US"/>
          </a:p>
        </p:txBody>
      </p:sp>
      <p:pic>
        <p:nvPicPr>
          <p:cNvPr id="5" name="Content Placeholder 4">
            <a:extLst>
              <a:ext uri="{FF2B5EF4-FFF2-40B4-BE49-F238E27FC236}">
                <a16:creationId xmlns:a16="http://schemas.microsoft.com/office/drawing/2014/main" id="{94AD81EE-AD1A-E921-2218-1DA2398FC2AA}"/>
              </a:ext>
            </a:extLst>
          </p:cNvPr>
          <p:cNvPicPr>
            <a:picLocks noGrp="1" noChangeAspect="1"/>
          </p:cNvPicPr>
          <p:nvPr>
            <p:ph sz="quarter" idx="13"/>
          </p:nvPr>
        </p:nvPicPr>
        <p:blipFill>
          <a:blip r:embed="rId2"/>
          <a:stretch>
            <a:fillRect/>
          </a:stretch>
        </p:blipFill>
        <p:spPr>
          <a:xfrm>
            <a:off x="-3318" y="677844"/>
            <a:ext cx="12198636" cy="6001992"/>
          </a:xfrm>
        </p:spPr>
      </p:pic>
    </p:spTree>
    <p:extLst>
      <p:ext uri="{BB962C8B-B14F-4D97-AF65-F5344CB8AC3E}">
        <p14:creationId xmlns:p14="http://schemas.microsoft.com/office/powerpoint/2010/main" val="3975484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17C877-135A-4281-0A71-CF6BCC4B638D}"/>
              </a:ext>
            </a:extLst>
          </p:cNvPr>
          <p:cNvPicPr>
            <a:picLocks noChangeAspect="1"/>
          </p:cNvPicPr>
          <p:nvPr/>
        </p:nvPicPr>
        <p:blipFill>
          <a:blip r:embed="rId3"/>
          <a:stretch>
            <a:fillRect/>
          </a:stretch>
        </p:blipFill>
        <p:spPr>
          <a:xfrm>
            <a:off x="-3337560" y="0"/>
            <a:ext cx="10753244" cy="6858000"/>
          </a:xfrm>
          <a:prstGeom prst="rect">
            <a:avLst/>
          </a:prstGeom>
          <a:gradFill flip="none" rotWithShape="1">
            <a:gsLst>
              <a:gs pos="0">
                <a:srgbClr val="003366">
                  <a:alpha val="77000"/>
                </a:srgbClr>
              </a:gs>
              <a:gs pos="71000">
                <a:schemeClr val="accent1">
                  <a:lumMod val="45000"/>
                  <a:lumOff val="55000"/>
                </a:schemeClr>
              </a:gs>
              <a:gs pos="83000">
                <a:schemeClr val="accent4">
                  <a:lumMod val="20000"/>
                  <a:lumOff val="80000"/>
                </a:schemeClr>
              </a:gs>
              <a:gs pos="100000">
                <a:schemeClr val="bg1"/>
              </a:gs>
            </a:gsLst>
            <a:lin ang="0" scaled="1"/>
            <a:tileRect/>
          </a:gradFill>
        </p:spPr>
      </p:pic>
      <p:sp>
        <p:nvSpPr>
          <p:cNvPr id="4" name="Rectangle 3">
            <a:extLst>
              <a:ext uri="{FF2B5EF4-FFF2-40B4-BE49-F238E27FC236}">
                <a16:creationId xmlns:a16="http://schemas.microsoft.com/office/drawing/2014/main" id="{EF72F72C-5393-1F5D-5BCE-971DB1662714}"/>
              </a:ext>
            </a:extLst>
          </p:cNvPr>
          <p:cNvSpPr/>
          <p:nvPr/>
        </p:nvSpPr>
        <p:spPr>
          <a:xfrm>
            <a:off x="2087880" y="-160774"/>
            <a:ext cx="11963400" cy="7179547"/>
          </a:xfrm>
          <a:prstGeom prst="rect">
            <a:avLst/>
          </a:prstGeom>
          <a:gradFill flip="none" rotWithShape="1">
            <a:gsLst>
              <a:gs pos="0">
                <a:srgbClr val="0F306C">
                  <a:alpha val="29000"/>
                </a:srgbClr>
              </a:gs>
              <a:gs pos="43000">
                <a:srgbClr val="113679"/>
              </a:gs>
              <a:gs pos="64000">
                <a:srgbClr val="205998"/>
              </a:gs>
              <a:gs pos="100000">
                <a:srgbClr val="5394DB"/>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extBox 3">
            <a:extLst>
              <a:ext uri="{FF2B5EF4-FFF2-40B4-BE49-F238E27FC236}">
                <a16:creationId xmlns:a16="http://schemas.microsoft.com/office/drawing/2014/main" id="{81878A35-5D29-D390-76BF-5BA80FBC537D}"/>
              </a:ext>
            </a:extLst>
          </p:cNvPr>
          <p:cNvSpPr txBox="1"/>
          <p:nvPr/>
        </p:nvSpPr>
        <p:spPr>
          <a:xfrm>
            <a:off x="4688338" y="1355247"/>
            <a:ext cx="7503662" cy="3323987"/>
          </a:xfrm>
          <a:prstGeom prst="rect">
            <a:avLst/>
          </a:prstGeom>
        </p:spPr>
        <p:txBody>
          <a:bodyPr wrap="square" lIns="0" tIns="0" rIns="0" bIns="0" rtlCol="0" anchor="t">
            <a:spAutoFit/>
          </a:bodyPr>
          <a:lstStyle/>
          <a:p>
            <a:pPr algn="ctr"/>
            <a:r>
              <a:rPr lang="vi-VN" sz="7200" b="1">
                <a:solidFill>
                  <a:schemeClr val="bg1"/>
                </a:solidFill>
                <a:effectLst>
                  <a:outerShdw blurRad="38100" dist="38100" dir="2700000" algn="tl">
                    <a:srgbClr val="000000">
                      <a:alpha val="43137"/>
                    </a:srgbClr>
                  </a:outerShdw>
                </a:effectLst>
              </a:rPr>
              <a:t>Kỹ thuật</a:t>
            </a:r>
          </a:p>
          <a:p>
            <a:pPr algn="ctr"/>
            <a:r>
              <a:rPr lang="vi-VN" sz="7200" b="1">
                <a:solidFill>
                  <a:schemeClr val="bg1"/>
                </a:solidFill>
                <a:effectLst>
                  <a:outerShdw blurRad="38100" dist="38100" dir="2700000" algn="tl">
                    <a:srgbClr val="000000">
                      <a:alpha val="43137"/>
                    </a:srgbClr>
                  </a:outerShdw>
                </a:effectLst>
                <a:latin typeface="Arial"/>
                <a:cs typeface="Arial"/>
              </a:rPr>
              <a:t>Query Builder trong dự án </a:t>
            </a:r>
          </a:p>
        </p:txBody>
      </p:sp>
    </p:spTree>
    <p:extLst>
      <p:ext uri="{BB962C8B-B14F-4D97-AF65-F5344CB8AC3E}">
        <p14:creationId xmlns:p14="http://schemas.microsoft.com/office/powerpoint/2010/main" val="350174445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3"/>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BDADC-78C0-A20E-F1E8-BC0B0D9D1B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CFBF27-F4AC-FACF-5511-FAB9E7E6DC9C}"/>
              </a:ext>
            </a:extLst>
          </p:cNvPr>
          <p:cNvSpPr>
            <a:spLocks noGrp="1"/>
          </p:cNvSpPr>
          <p:nvPr>
            <p:ph type="title"/>
          </p:nvPr>
        </p:nvSpPr>
        <p:spPr/>
        <p:txBody>
          <a:bodyPr/>
          <a:lstStyle/>
          <a:p>
            <a:r>
              <a:rPr lang="vi-VN"/>
              <a:t>IV.</a:t>
            </a:r>
            <a:r>
              <a:rPr lang="vi-VN" b="0">
                <a:ln w="0"/>
                <a:effectLst>
                  <a:outerShdw blurRad="38100" dist="25400" dir="5400000" algn="ctr" rotWithShape="0">
                    <a:srgbClr val="6E747A">
                      <a:alpha val="43000"/>
                    </a:srgbClr>
                  </a:outerShdw>
                </a:effectLst>
                <a:latin typeface="Arial"/>
                <a:ea typeface="DejaVu Sans"/>
                <a:cs typeface="DejaVu Sans"/>
              </a:rPr>
              <a:t> CẤU TRÚC CHƯƠNG TRÌNH</a:t>
            </a:r>
            <a:br>
              <a:rPr lang="en-US" b="0">
                <a:ln w="0"/>
                <a:effectLst>
                  <a:outerShdw blurRad="38100" dist="25400" dir="5400000" algn="ctr" rotWithShape="0">
                    <a:srgbClr val="6E747A">
                      <a:alpha val="43000"/>
                    </a:srgbClr>
                  </a:outerShdw>
                </a:effectLst>
                <a:latin typeface="Arial"/>
                <a:ea typeface="DejaVu Sans"/>
                <a:cs typeface="DejaVu Sans"/>
              </a:rPr>
            </a:br>
            <a:endParaRPr lang="en-US"/>
          </a:p>
        </p:txBody>
      </p:sp>
      <p:sp>
        <p:nvSpPr>
          <p:cNvPr id="4" name="Slide Number Placeholder 3">
            <a:extLst>
              <a:ext uri="{FF2B5EF4-FFF2-40B4-BE49-F238E27FC236}">
                <a16:creationId xmlns:a16="http://schemas.microsoft.com/office/drawing/2014/main" id="{350F7843-5555-02B8-4609-1B6B402D1A56}"/>
              </a:ext>
            </a:extLst>
          </p:cNvPr>
          <p:cNvSpPr>
            <a:spLocks noGrp="1"/>
          </p:cNvSpPr>
          <p:nvPr>
            <p:ph type="sldNum" sz="quarter" idx="12"/>
          </p:nvPr>
        </p:nvSpPr>
        <p:spPr/>
        <p:txBody>
          <a:bodyPr/>
          <a:lstStyle/>
          <a:p>
            <a:fld id="{9EA0BE3B-158A-4EDF-80DC-E394A0D1600F}" type="slidenum">
              <a:rPr lang="en-US" smtClean="0"/>
              <a:pPr/>
              <a:t>22</a:t>
            </a:fld>
            <a:endParaRPr lang="en-US"/>
          </a:p>
        </p:txBody>
      </p:sp>
      <p:pic>
        <p:nvPicPr>
          <p:cNvPr id="1028" name="Picture 4">
            <a:extLst>
              <a:ext uri="{FF2B5EF4-FFF2-40B4-BE49-F238E27FC236}">
                <a16:creationId xmlns:a16="http://schemas.microsoft.com/office/drawing/2014/main" id="{7ACD2222-B666-D76E-B0B6-89F8A12FA9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6145" y="1426575"/>
            <a:ext cx="5838600" cy="34826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3">
            <a:extLst>
              <a:ext uri="{FF2B5EF4-FFF2-40B4-BE49-F238E27FC236}">
                <a16:creationId xmlns:a16="http://schemas.microsoft.com/office/drawing/2014/main" id="{6A31C958-5B42-41ED-6D77-1D703F6A3426}"/>
              </a:ext>
            </a:extLst>
          </p:cNvPr>
          <p:cNvSpPr txBox="1"/>
          <p:nvPr/>
        </p:nvSpPr>
        <p:spPr>
          <a:xfrm>
            <a:off x="-300102" y="1430166"/>
            <a:ext cx="6033322" cy="4431983"/>
          </a:xfrm>
          <a:prstGeom prst="rect">
            <a:avLst/>
          </a:prstGeom>
        </p:spPr>
        <p:txBody>
          <a:bodyPr wrap="square" lIns="0" tIns="0" rIns="0" bIns="0" rtlCol="0" anchor="t">
            <a:spAutoFit/>
          </a:bodyPr>
          <a:lstStyle/>
          <a:p>
            <a:pPr lvl="1" algn="just"/>
            <a:r>
              <a:rPr lang="vi-VN" sz="2400">
                <a:latin typeface="Arial"/>
                <a:cs typeface="Arial"/>
              </a:rPr>
              <a:t>Cung cấp một lớp trừu tượng (</a:t>
            </a:r>
            <a:r>
              <a:rPr lang="vi-VN" sz="2400" err="1">
                <a:latin typeface="Arial"/>
                <a:cs typeface="Arial"/>
              </a:rPr>
              <a:t>abstraction</a:t>
            </a:r>
            <a:r>
              <a:rPr lang="vi-VN" sz="2400">
                <a:latin typeface="Arial"/>
                <a:cs typeface="Arial"/>
              </a:rPr>
              <a:t> </a:t>
            </a:r>
            <a:r>
              <a:rPr lang="vi-VN" sz="2400" err="1">
                <a:latin typeface="Arial"/>
                <a:cs typeface="Arial"/>
              </a:rPr>
              <a:t>layer</a:t>
            </a:r>
            <a:r>
              <a:rPr lang="vi-VN" sz="2400">
                <a:latin typeface="Arial"/>
                <a:cs typeface="Arial"/>
              </a:rPr>
              <a:t>) giữa ứng dụng hướng đối tượng  và CSDL quan hệ. </a:t>
            </a:r>
            <a:endParaRPr lang="en-US"/>
          </a:p>
          <a:p>
            <a:pPr lvl="1" algn="just"/>
            <a:r>
              <a:rPr lang="vi-VN" sz="2400">
                <a:latin typeface="Arial"/>
                <a:cs typeface="Arial"/>
              </a:rPr>
              <a:t>Cho phép thao tác với dữ liệu trong cơ sở dữ liệu thông qua các đối tượng </a:t>
            </a:r>
            <a:r>
              <a:rPr lang="vi-VN" sz="2400" err="1">
                <a:latin typeface="Arial"/>
                <a:cs typeface="Arial"/>
              </a:rPr>
              <a:t>Java</a:t>
            </a:r>
            <a:r>
              <a:rPr lang="vi-VN" sz="2400">
                <a:latin typeface="Arial"/>
                <a:cs typeface="Arial"/>
              </a:rPr>
              <a:t> (</a:t>
            </a:r>
            <a:r>
              <a:rPr lang="vi-VN" sz="2400" err="1">
                <a:latin typeface="Arial"/>
                <a:cs typeface="Arial"/>
              </a:rPr>
              <a:t>model</a:t>
            </a:r>
            <a:r>
              <a:rPr lang="vi-VN" sz="2400">
                <a:latin typeface="Arial"/>
                <a:cs typeface="Arial"/>
              </a:rPr>
              <a:t> </a:t>
            </a:r>
            <a:r>
              <a:rPr lang="vi-VN" sz="2400" err="1">
                <a:latin typeface="Arial"/>
                <a:cs typeface="Arial"/>
              </a:rPr>
              <a:t>objects</a:t>
            </a:r>
            <a:r>
              <a:rPr lang="vi-VN" sz="2400">
                <a:latin typeface="Arial"/>
                <a:cs typeface="Arial"/>
              </a:rPr>
              <a:t>) thay vì phải viết các câu lệnh SQL trực tiếp.</a:t>
            </a:r>
            <a:endParaRPr lang="vi-VN"/>
          </a:p>
          <a:p>
            <a:pPr marL="800100" lvl="1" indent="-342900" algn="just">
              <a:buFont typeface="Calibri"/>
              <a:buChar char="-"/>
            </a:pPr>
            <a:r>
              <a:rPr lang="vi-VN" sz="2400">
                <a:latin typeface="Arial"/>
                <a:cs typeface="Arial"/>
              </a:rPr>
              <a:t>Tăng độ chính xác, giảm lỗi.</a:t>
            </a:r>
          </a:p>
          <a:p>
            <a:pPr marL="800100" lvl="1" indent="-342900" algn="just">
              <a:buFont typeface="Calibri"/>
              <a:buChar char="-"/>
            </a:pPr>
            <a:r>
              <a:rPr lang="vi-VN" sz="2400">
                <a:latin typeface="Arial"/>
                <a:cs typeface="Arial"/>
              </a:rPr>
              <a:t>Không phụ thuộc vào loại CSDL, </a:t>
            </a:r>
            <a:r>
              <a:rPr lang="vi-VN" sz="2400" err="1">
                <a:latin typeface="Arial"/>
                <a:cs typeface="Arial"/>
              </a:rPr>
              <a:t>schema</a:t>
            </a:r>
            <a:r>
              <a:rPr lang="vi-VN" sz="2400">
                <a:latin typeface="Arial"/>
                <a:cs typeface="Arial"/>
              </a:rPr>
              <a:t>, </a:t>
            </a:r>
            <a:r>
              <a:rPr lang="vi-VN" sz="2400" err="1">
                <a:latin typeface="Arial"/>
                <a:cs typeface="Arial"/>
              </a:rPr>
              <a:t>v.v</a:t>
            </a:r>
            <a:r>
              <a:rPr lang="vi-VN" sz="2400">
                <a:latin typeface="Arial"/>
                <a:cs typeface="Arial"/>
              </a:rPr>
              <a:t>...</a:t>
            </a:r>
          </a:p>
          <a:p>
            <a:pPr marL="800100" lvl="1" indent="-342900" algn="just">
              <a:buFont typeface="Calibri"/>
              <a:buChar char="-"/>
            </a:pPr>
            <a:r>
              <a:rPr lang="vi-VN" sz="2400">
                <a:latin typeface="Arial"/>
                <a:cs typeface="Arial"/>
              </a:rPr>
              <a:t>Có khả năng phòng chống tấn công lên SQL (SQL </a:t>
            </a:r>
            <a:r>
              <a:rPr lang="vi-VN" sz="2400" err="1">
                <a:latin typeface="Arial"/>
                <a:cs typeface="Arial"/>
              </a:rPr>
              <a:t>Injection</a:t>
            </a:r>
            <a:r>
              <a:rPr lang="vi-VN" sz="2400">
                <a:latin typeface="Arial"/>
                <a:cs typeface="Arial"/>
              </a:rPr>
              <a:t>) mạnh hơn.</a:t>
            </a:r>
          </a:p>
        </p:txBody>
      </p:sp>
      <p:sp>
        <p:nvSpPr>
          <p:cNvPr id="9" name="TextBox 8">
            <a:extLst>
              <a:ext uri="{FF2B5EF4-FFF2-40B4-BE49-F238E27FC236}">
                <a16:creationId xmlns:a16="http://schemas.microsoft.com/office/drawing/2014/main" id="{A6365ED0-D758-A71A-A473-E9F4EB0758F0}"/>
              </a:ext>
            </a:extLst>
          </p:cNvPr>
          <p:cNvSpPr txBox="1"/>
          <p:nvPr/>
        </p:nvSpPr>
        <p:spPr>
          <a:xfrm>
            <a:off x="507255" y="903355"/>
            <a:ext cx="2959465" cy="523220"/>
          </a:xfrm>
          <a:prstGeom prst="rect">
            <a:avLst/>
          </a:prstGeom>
          <a:noFill/>
        </p:spPr>
        <p:txBody>
          <a:bodyPr wrap="none" rtlCol="0">
            <a:spAutoFit/>
          </a:bodyPr>
          <a:lstStyle/>
          <a:p>
            <a:r>
              <a:rPr lang="vi-VN" sz="2800" b="1"/>
              <a:t>Khái niệm ORM:</a:t>
            </a:r>
            <a:endParaRPr lang="en-SG" sz="2800" b="1"/>
          </a:p>
        </p:txBody>
      </p:sp>
    </p:spTree>
    <p:extLst>
      <p:ext uri="{BB962C8B-B14F-4D97-AF65-F5344CB8AC3E}">
        <p14:creationId xmlns:p14="http://schemas.microsoft.com/office/powerpoint/2010/main" val="69288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par>
                                <p:cTn id="18" presetID="14" presetClass="entr" presetSubtype="5" fill="hold" nodeType="withEffect">
                                  <p:stCondLst>
                                    <p:cond delay="0"/>
                                  </p:stCondLst>
                                  <p:childTnLst>
                                    <p:set>
                                      <p:cBhvr>
                                        <p:cTn id="19" dur="1" fill="hold">
                                          <p:stCondLst>
                                            <p:cond delay="0"/>
                                          </p:stCondLst>
                                        </p:cTn>
                                        <p:tgtEl>
                                          <p:spTgt spid="1028"/>
                                        </p:tgtEl>
                                        <p:attrNameLst>
                                          <p:attrName>style.visibility</p:attrName>
                                        </p:attrNameLst>
                                      </p:cBhvr>
                                      <p:to>
                                        <p:strVal val="visible"/>
                                      </p:to>
                                    </p:set>
                                    <p:animEffect transition="in" filter="randombar(vertical)">
                                      <p:cBhvr>
                                        <p:cTn id="20"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FE188B-70F1-59F8-84EE-8D46C08029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08EF94-EB03-ABED-8B1D-CC4489B88CC2}"/>
              </a:ext>
            </a:extLst>
          </p:cNvPr>
          <p:cNvSpPr>
            <a:spLocks noGrp="1"/>
          </p:cNvSpPr>
          <p:nvPr>
            <p:ph type="title"/>
          </p:nvPr>
        </p:nvSpPr>
        <p:spPr/>
        <p:txBody>
          <a:bodyPr/>
          <a:lstStyle/>
          <a:p>
            <a:r>
              <a:rPr lang="vi-VN"/>
              <a:t>IV.</a:t>
            </a:r>
            <a:r>
              <a:rPr lang="vi-VN" b="0">
                <a:ln w="0"/>
                <a:effectLst>
                  <a:outerShdw blurRad="38100" dist="25400" dir="5400000" algn="ctr" rotWithShape="0">
                    <a:srgbClr val="6E747A">
                      <a:alpha val="43000"/>
                    </a:srgbClr>
                  </a:outerShdw>
                </a:effectLst>
                <a:latin typeface="Arial"/>
                <a:ea typeface="DejaVu Sans"/>
                <a:cs typeface="DejaVu Sans"/>
              </a:rPr>
              <a:t> CẤU TRÚC CHƯƠNG TRÌNH</a:t>
            </a:r>
            <a:br>
              <a:rPr lang="en-US" b="0">
                <a:ln w="0"/>
                <a:effectLst>
                  <a:outerShdw blurRad="38100" dist="25400" dir="5400000" algn="ctr" rotWithShape="0">
                    <a:srgbClr val="6E747A">
                      <a:alpha val="43000"/>
                    </a:srgbClr>
                  </a:outerShdw>
                </a:effectLst>
                <a:latin typeface="Arial"/>
                <a:ea typeface="DejaVu Sans"/>
                <a:cs typeface="DejaVu Sans"/>
              </a:rPr>
            </a:br>
            <a:endParaRPr lang="en-US"/>
          </a:p>
        </p:txBody>
      </p:sp>
      <p:sp>
        <p:nvSpPr>
          <p:cNvPr id="4" name="Slide Number Placeholder 3">
            <a:extLst>
              <a:ext uri="{FF2B5EF4-FFF2-40B4-BE49-F238E27FC236}">
                <a16:creationId xmlns:a16="http://schemas.microsoft.com/office/drawing/2014/main" id="{7502AD20-9B7C-F335-332A-3B6FB23B105F}"/>
              </a:ext>
            </a:extLst>
          </p:cNvPr>
          <p:cNvSpPr>
            <a:spLocks noGrp="1"/>
          </p:cNvSpPr>
          <p:nvPr>
            <p:ph type="sldNum" sz="quarter" idx="12"/>
          </p:nvPr>
        </p:nvSpPr>
        <p:spPr/>
        <p:txBody>
          <a:bodyPr/>
          <a:lstStyle/>
          <a:p>
            <a:fld id="{9EA0BE3B-158A-4EDF-80DC-E394A0D1600F}" type="slidenum">
              <a:rPr lang="en-US" smtClean="0"/>
              <a:pPr/>
              <a:t>23</a:t>
            </a:fld>
            <a:endParaRPr lang="en-US"/>
          </a:p>
        </p:txBody>
      </p:sp>
      <p:sp>
        <p:nvSpPr>
          <p:cNvPr id="9" name="TextBox 8">
            <a:extLst>
              <a:ext uri="{FF2B5EF4-FFF2-40B4-BE49-F238E27FC236}">
                <a16:creationId xmlns:a16="http://schemas.microsoft.com/office/drawing/2014/main" id="{1A7EC82C-6249-B569-F96A-DF654DB70F17}"/>
              </a:ext>
            </a:extLst>
          </p:cNvPr>
          <p:cNvSpPr txBox="1"/>
          <p:nvPr/>
        </p:nvSpPr>
        <p:spPr>
          <a:xfrm>
            <a:off x="507255" y="903355"/>
            <a:ext cx="4496744" cy="523220"/>
          </a:xfrm>
          <a:prstGeom prst="rect">
            <a:avLst/>
          </a:prstGeom>
          <a:noFill/>
        </p:spPr>
        <p:txBody>
          <a:bodyPr wrap="none" rtlCol="0">
            <a:spAutoFit/>
          </a:bodyPr>
          <a:lstStyle/>
          <a:p>
            <a:r>
              <a:rPr lang="vi-VN" sz="2800" b="1"/>
              <a:t>Khái niệm </a:t>
            </a:r>
            <a:r>
              <a:rPr lang="vi-VN" sz="2800" b="1" err="1"/>
              <a:t>Query</a:t>
            </a:r>
            <a:r>
              <a:rPr lang="vi-VN" sz="2800" b="1"/>
              <a:t> </a:t>
            </a:r>
            <a:r>
              <a:rPr lang="vi-VN" sz="2800" b="1" err="1"/>
              <a:t>Builder</a:t>
            </a:r>
            <a:r>
              <a:rPr lang="vi-VN" sz="2800" b="1"/>
              <a:t>:</a:t>
            </a:r>
            <a:endParaRPr lang="en-SG" sz="2800" b="1"/>
          </a:p>
        </p:txBody>
      </p:sp>
      <p:sp>
        <p:nvSpPr>
          <p:cNvPr id="6" name="Hộp Văn bản 5">
            <a:extLst>
              <a:ext uri="{FF2B5EF4-FFF2-40B4-BE49-F238E27FC236}">
                <a16:creationId xmlns:a16="http://schemas.microsoft.com/office/drawing/2014/main" id="{BF561BA7-F8F9-6A90-C464-8F78578D07F5}"/>
              </a:ext>
            </a:extLst>
          </p:cNvPr>
          <p:cNvSpPr txBox="1"/>
          <p:nvPr/>
        </p:nvSpPr>
        <p:spPr>
          <a:xfrm>
            <a:off x="585911" y="1426575"/>
            <a:ext cx="9959279" cy="2308324"/>
          </a:xfrm>
          <a:prstGeom prst="rect">
            <a:avLst/>
          </a:prstGeom>
          <a:noFill/>
        </p:spPr>
        <p:txBody>
          <a:bodyPr wrap="square" lIns="91440" tIns="45720" rIns="91440" bIns="45720" anchor="t">
            <a:spAutoFit/>
          </a:bodyPr>
          <a:lstStyle/>
          <a:p>
            <a:r>
              <a:rPr lang="vi-VN" sz="2400">
                <a:latin typeface="Arial"/>
                <a:cs typeface="Arial"/>
              </a:rPr>
              <a:t>Một kỹ thuật khác, cổ điển hơn, cung cấp 1 giao diện thuận tiện và dễ dàng tạo và chạy những truy vấn từ </a:t>
            </a:r>
            <a:r>
              <a:rPr lang="vi-VN" sz="2400" err="1">
                <a:latin typeface="Arial"/>
                <a:cs typeface="Arial"/>
              </a:rPr>
              <a:t>database</a:t>
            </a:r>
            <a:r>
              <a:rPr lang="vi-VN" sz="2400">
                <a:latin typeface="Arial"/>
                <a:cs typeface="Arial"/>
              </a:rPr>
              <a:t>. Nó có thể được sử dụng để thực thi hầu hết những thao tác về </a:t>
            </a:r>
            <a:r>
              <a:rPr lang="vi-VN" sz="2400" err="1">
                <a:latin typeface="Arial"/>
                <a:cs typeface="Arial"/>
              </a:rPr>
              <a:t>database</a:t>
            </a:r>
            <a:r>
              <a:rPr lang="vi-VN" sz="2400">
                <a:latin typeface="Arial"/>
                <a:cs typeface="Arial"/>
              </a:rPr>
              <a:t> trong ứng dụng của bạn và làm việc với tất cả những </a:t>
            </a:r>
            <a:r>
              <a:rPr lang="vi-VN" sz="2400" err="1">
                <a:latin typeface="Arial"/>
                <a:cs typeface="Arial"/>
              </a:rPr>
              <a:t>database</a:t>
            </a:r>
            <a:r>
              <a:rPr lang="vi-VN" sz="2400">
                <a:latin typeface="Arial"/>
                <a:cs typeface="Arial"/>
              </a:rPr>
              <a:t> được hỗ trợ.</a:t>
            </a:r>
          </a:p>
          <a:p>
            <a:pPr marL="342900" indent="-342900">
              <a:buFont typeface="Calibri"/>
              <a:buChar char="-"/>
            </a:pPr>
            <a:r>
              <a:rPr lang="vi-VN" sz="2400">
                <a:latin typeface="Arial"/>
                <a:ea typeface="Calibri" panose="020F0502020204030204"/>
                <a:cs typeface="Arial"/>
              </a:rPr>
              <a:t>Yêu cầu có sẵn </a:t>
            </a:r>
            <a:r>
              <a:rPr lang="vi-VN" sz="2400" err="1">
                <a:latin typeface="Arial"/>
                <a:ea typeface="Calibri" panose="020F0502020204030204"/>
                <a:cs typeface="Arial"/>
              </a:rPr>
              <a:t>database</a:t>
            </a:r>
            <a:endParaRPr lang="vi-VN" sz="2400">
              <a:latin typeface="Arial"/>
              <a:ea typeface="Calibri" panose="020F0502020204030204"/>
              <a:cs typeface="Arial"/>
            </a:endParaRPr>
          </a:p>
          <a:p>
            <a:pPr marL="342900" indent="-342900">
              <a:buFont typeface="Calibri"/>
              <a:buChar char="-"/>
            </a:pPr>
            <a:r>
              <a:rPr lang="vi-VN" sz="2400">
                <a:latin typeface="Arial"/>
                <a:ea typeface="Calibri" panose="020F0502020204030204"/>
                <a:cs typeface="Arial"/>
              </a:rPr>
              <a:t>Phụ thuộc vào kiểu dữ liệu và </a:t>
            </a:r>
            <a:r>
              <a:rPr lang="vi-VN" sz="2400" err="1">
                <a:latin typeface="Arial"/>
                <a:ea typeface="Calibri" panose="020F0502020204030204"/>
                <a:cs typeface="Arial"/>
              </a:rPr>
              <a:t>schema</a:t>
            </a:r>
            <a:endParaRPr lang="vi-VN" sz="2400">
              <a:latin typeface="Arial"/>
              <a:ea typeface="Calibri" panose="020F0502020204030204"/>
              <a:cs typeface="Arial"/>
            </a:endParaRPr>
          </a:p>
        </p:txBody>
      </p:sp>
      <p:pic>
        <p:nvPicPr>
          <p:cNvPr id="10" name="Hình ảnh 9">
            <a:extLst>
              <a:ext uri="{FF2B5EF4-FFF2-40B4-BE49-F238E27FC236}">
                <a16:creationId xmlns:a16="http://schemas.microsoft.com/office/drawing/2014/main" id="{B7BEB886-D638-9F92-23F1-DAA2A245B39B}"/>
              </a:ext>
            </a:extLst>
          </p:cNvPr>
          <p:cNvPicPr>
            <a:picLocks noChangeAspect="1"/>
          </p:cNvPicPr>
          <p:nvPr/>
        </p:nvPicPr>
        <p:blipFill>
          <a:blip r:embed="rId2"/>
          <a:stretch>
            <a:fillRect/>
          </a:stretch>
        </p:blipFill>
        <p:spPr>
          <a:xfrm>
            <a:off x="659046" y="3739589"/>
            <a:ext cx="10883935" cy="2460266"/>
          </a:xfrm>
          <a:prstGeom prst="rect">
            <a:avLst/>
          </a:prstGeom>
        </p:spPr>
      </p:pic>
    </p:spTree>
    <p:extLst>
      <p:ext uri="{BB962C8B-B14F-4D97-AF65-F5344CB8AC3E}">
        <p14:creationId xmlns:p14="http://schemas.microsoft.com/office/powerpoint/2010/main" val="1403319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anim calcmode="lin" valueType="num">
                                      <p:cBhvr>
                                        <p:cTn id="8" dur="750" fill="hold"/>
                                        <p:tgtEl>
                                          <p:spTgt spid="9"/>
                                        </p:tgtEl>
                                        <p:attrNameLst>
                                          <p:attrName>ppt_x</p:attrName>
                                        </p:attrNameLst>
                                      </p:cBhvr>
                                      <p:tavLst>
                                        <p:tav tm="0">
                                          <p:val>
                                            <p:strVal val="#ppt_x"/>
                                          </p:val>
                                        </p:tav>
                                        <p:tav tm="100000">
                                          <p:val>
                                            <p:strVal val="#ppt_x"/>
                                          </p:val>
                                        </p:tav>
                                      </p:tavLst>
                                    </p:anim>
                                    <p:anim calcmode="lin" valueType="num">
                                      <p:cBhvr>
                                        <p:cTn id="9" dur="7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1"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up)">
                                      <p:cBhvr>
                                        <p:cTn id="13" dur="500"/>
                                        <p:tgtEl>
                                          <p:spTgt spid="6"/>
                                        </p:tgtEl>
                                      </p:cBhvr>
                                    </p:animEffect>
                                  </p:childTnLst>
                                </p:cTn>
                              </p:par>
                            </p:childTnLst>
                          </p:cTn>
                        </p:par>
                        <p:par>
                          <p:cTn id="14" fill="hold">
                            <p:stCondLst>
                              <p:cond delay="1250"/>
                            </p:stCondLst>
                            <p:childTnLst>
                              <p:par>
                                <p:cTn id="15" presetID="10" presetClass="entr" presetSubtype="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ED024C-4034-63B9-A5F3-5AD44C7CA4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5078F6-AC47-5C8F-88E6-A535ACD06AB6}"/>
              </a:ext>
            </a:extLst>
          </p:cNvPr>
          <p:cNvSpPr>
            <a:spLocks noGrp="1"/>
          </p:cNvSpPr>
          <p:nvPr>
            <p:ph type="title"/>
          </p:nvPr>
        </p:nvSpPr>
        <p:spPr/>
        <p:txBody>
          <a:bodyPr/>
          <a:lstStyle/>
          <a:p>
            <a:r>
              <a:rPr lang="vi-VN"/>
              <a:t>IV.</a:t>
            </a:r>
            <a:r>
              <a:rPr lang="vi-VN" b="0">
                <a:ln w="0"/>
                <a:effectLst>
                  <a:outerShdw blurRad="38100" dist="25400" dir="5400000" algn="ctr" rotWithShape="0">
                    <a:srgbClr val="6E747A">
                      <a:alpha val="43000"/>
                    </a:srgbClr>
                  </a:outerShdw>
                </a:effectLst>
                <a:latin typeface="Arial"/>
                <a:ea typeface="DejaVu Sans"/>
                <a:cs typeface="DejaVu Sans"/>
              </a:rPr>
              <a:t> CẤU TRÚC CHƯƠNG TRÌNH</a:t>
            </a:r>
            <a:endParaRPr lang="en-US"/>
          </a:p>
        </p:txBody>
      </p:sp>
      <p:sp>
        <p:nvSpPr>
          <p:cNvPr id="4" name="Slide Number Placeholder 3">
            <a:extLst>
              <a:ext uri="{FF2B5EF4-FFF2-40B4-BE49-F238E27FC236}">
                <a16:creationId xmlns:a16="http://schemas.microsoft.com/office/drawing/2014/main" id="{9EDD8BB9-3077-DC0C-E145-829DD8139439}"/>
              </a:ext>
            </a:extLst>
          </p:cNvPr>
          <p:cNvSpPr>
            <a:spLocks noGrp="1"/>
          </p:cNvSpPr>
          <p:nvPr>
            <p:ph type="sldNum" sz="quarter" idx="12"/>
          </p:nvPr>
        </p:nvSpPr>
        <p:spPr/>
        <p:txBody>
          <a:bodyPr/>
          <a:lstStyle/>
          <a:p>
            <a:fld id="{9EA0BE3B-158A-4EDF-80DC-E394A0D1600F}" type="slidenum">
              <a:rPr lang="en-US" smtClean="0"/>
              <a:pPr/>
              <a:t>24</a:t>
            </a:fld>
            <a:endParaRPr lang="en-US"/>
          </a:p>
        </p:txBody>
      </p:sp>
      <p:graphicFrame>
        <p:nvGraphicFramePr>
          <p:cNvPr id="9" name="Table 8">
            <a:extLst>
              <a:ext uri="{FF2B5EF4-FFF2-40B4-BE49-F238E27FC236}">
                <a16:creationId xmlns:a16="http://schemas.microsoft.com/office/drawing/2014/main" id="{7DC25556-C385-04E4-9037-DAA3BDDDFEFE}"/>
              </a:ext>
            </a:extLst>
          </p:cNvPr>
          <p:cNvGraphicFramePr>
            <a:graphicFrameLocks noGrp="1"/>
          </p:cNvGraphicFramePr>
          <p:nvPr>
            <p:extLst>
              <p:ext uri="{D42A27DB-BD31-4B8C-83A1-F6EECF244321}">
                <p14:modId xmlns:p14="http://schemas.microsoft.com/office/powerpoint/2010/main" val="2107731693"/>
              </p:ext>
            </p:extLst>
          </p:nvPr>
        </p:nvGraphicFramePr>
        <p:xfrm>
          <a:off x="711758" y="1071824"/>
          <a:ext cx="10764098" cy="5065980"/>
        </p:xfrm>
        <a:graphic>
          <a:graphicData uri="http://schemas.openxmlformats.org/drawingml/2006/table">
            <a:tbl>
              <a:tblPr firstRow="1" bandRow="1">
                <a:tableStyleId>{5C22544A-7EE6-4342-B048-85BDC9FD1C3A}</a:tableStyleId>
              </a:tblPr>
              <a:tblGrid>
                <a:gridCol w="5382049">
                  <a:extLst>
                    <a:ext uri="{9D8B030D-6E8A-4147-A177-3AD203B41FA5}">
                      <a16:colId xmlns:a16="http://schemas.microsoft.com/office/drawing/2014/main" val="4026727535"/>
                    </a:ext>
                  </a:extLst>
                </a:gridCol>
                <a:gridCol w="5382049">
                  <a:extLst>
                    <a:ext uri="{9D8B030D-6E8A-4147-A177-3AD203B41FA5}">
                      <a16:colId xmlns:a16="http://schemas.microsoft.com/office/drawing/2014/main" val="358338616"/>
                    </a:ext>
                  </a:extLst>
                </a:gridCol>
              </a:tblGrid>
              <a:tr h="1155918">
                <a:tc>
                  <a:txBody>
                    <a:bodyPr/>
                    <a:lstStyle/>
                    <a:p>
                      <a:pPr algn="ctr"/>
                      <a:r>
                        <a:rPr lang="en-US" sz="4400"/>
                        <a:t>Query Builder</a:t>
                      </a:r>
                    </a:p>
                  </a:txBody>
                  <a:tcPr/>
                </a:tc>
                <a:tc>
                  <a:txBody>
                    <a:bodyPr/>
                    <a:lstStyle/>
                    <a:p>
                      <a:pPr algn="ctr"/>
                      <a:r>
                        <a:rPr lang="en-US" sz="4400"/>
                        <a:t>ORM</a:t>
                      </a:r>
                    </a:p>
                  </a:txBody>
                  <a:tcPr/>
                </a:tc>
                <a:extLst>
                  <a:ext uri="{0D108BD9-81ED-4DB2-BD59-A6C34878D82A}">
                    <a16:rowId xmlns:a16="http://schemas.microsoft.com/office/drawing/2014/main" val="2750094936"/>
                  </a:ext>
                </a:extLst>
              </a:tr>
              <a:tr h="525026">
                <a:tc gridSpan="2">
                  <a:txBody>
                    <a:bodyPr/>
                    <a:lstStyle/>
                    <a:p>
                      <a:pPr lvl="0" algn="ctr">
                        <a:buNone/>
                      </a:pPr>
                      <a:r>
                        <a:rPr lang="en-US" sz="2800" err="1"/>
                        <a:t>Đều</a:t>
                      </a:r>
                      <a:r>
                        <a:rPr lang="en-US" sz="2800"/>
                        <a:t> </a:t>
                      </a:r>
                      <a:r>
                        <a:rPr lang="en-US" sz="2800" err="1"/>
                        <a:t>tự</a:t>
                      </a:r>
                      <a:r>
                        <a:rPr lang="en-US" sz="2800"/>
                        <a:t> </a:t>
                      </a:r>
                      <a:r>
                        <a:rPr lang="en-US" sz="2800" err="1"/>
                        <a:t>động</a:t>
                      </a:r>
                      <a:r>
                        <a:rPr lang="en-US" sz="2800"/>
                        <a:t> </a:t>
                      </a:r>
                      <a:r>
                        <a:rPr lang="en-US" sz="2800" err="1"/>
                        <a:t>hoá</a:t>
                      </a:r>
                      <a:r>
                        <a:rPr lang="en-US" sz="2800"/>
                        <a:t> </a:t>
                      </a:r>
                      <a:r>
                        <a:rPr lang="en-US" sz="2800" err="1"/>
                        <a:t>các</a:t>
                      </a:r>
                      <a:r>
                        <a:rPr lang="en-US" sz="2800"/>
                        <a:t> </a:t>
                      </a:r>
                      <a:r>
                        <a:rPr lang="en-US" sz="2800" err="1"/>
                        <a:t>tương</a:t>
                      </a:r>
                      <a:r>
                        <a:rPr lang="en-US" sz="2800"/>
                        <a:t> </a:t>
                      </a:r>
                      <a:r>
                        <a:rPr lang="en-US" sz="2800" err="1"/>
                        <a:t>tác</a:t>
                      </a:r>
                      <a:r>
                        <a:rPr lang="en-US" sz="2800"/>
                        <a:t> </a:t>
                      </a:r>
                      <a:r>
                        <a:rPr lang="en-US" sz="2800" err="1"/>
                        <a:t>với</a:t>
                      </a:r>
                      <a:r>
                        <a:rPr lang="en-US" sz="2800"/>
                        <a:t> CSDL</a:t>
                      </a:r>
                    </a:p>
                  </a:txBody>
                  <a:tcPr/>
                </a:tc>
                <a:tc hMerge="1">
                  <a:txBody>
                    <a:bodyPr/>
                    <a:lstStyle/>
                    <a:p>
                      <a:endParaRPr lang="en-US"/>
                    </a:p>
                  </a:txBody>
                  <a:tcPr/>
                </a:tc>
                <a:extLst>
                  <a:ext uri="{0D108BD9-81ED-4DB2-BD59-A6C34878D82A}">
                    <a16:rowId xmlns:a16="http://schemas.microsoft.com/office/drawing/2014/main" val="1797307957"/>
                  </a:ext>
                </a:extLst>
              </a:tr>
              <a:tr h="953336">
                <a:tc>
                  <a:txBody>
                    <a:bodyPr/>
                    <a:lstStyle/>
                    <a:p>
                      <a:pPr lvl="0" algn="just">
                        <a:buNone/>
                      </a:pPr>
                      <a:r>
                        <a:rPr lang="en-US" sz="2800" err="1"/>
                        <a:t>Trừu</a:t>
                      </a:r>
                      <a:r>
                        <a:rPr lang="en-US" sz="2800"/>
                        <a:t> </a:t>
                      </a:r>
                      <a:r>
                        <a:rPr lang="en-US" sz="2800" err="1"/>
                        <a:t>tượng</a:t>
                      </a:r>
                      <a:r>
                        <a:rPr lang="en-US" sz="2800"/>
                        <a:t> </a:t>
                      </a:r>
                      <a:r>
                        <a:rPr lang="en-US" sz="2800" err="1"/>
                        <a:t>hoá</a:t>
                      </a:r>
                      <a:r>
                        <a:rPr lang="en-US" sz="2800"/>
                        <a:t> </a:t>
                      </a:r>
                      <a:r>
                        <a:rPr lang="en-US" sz="2800" err="1"/>
                        <a:t>trên</a:t>
                      </a:r>
                      <a:r>
                        <a:rPr lang="en-US" sz="2800"/>
                        <a:t> </a:t>
                      </a:r>
                      <a:r>
                        <a:rPr lang="en-US" sz="2800" b="1" err="1"/>
                        <a:t>cú</a:t>
                      </a:r>
                      <a:r>
                        <a:rPr lang="en-US" sz="2800" b="1"/>
                        <a:t> </a:t>
                      </a:r>
                      <a:r>
                        <a:rPr lang="en-US" sz="2800" b="1" err="1"/>
                        <a:t>pháp</a:t>
                      </a:r>
                      <a:r>
                        <a:rPr lang="en-US" sz="2800" b="1"/>
                        <a:t> SQL</a:t>
                      </a:r>
                    </a:p>
                  </a:txBody>
                  <a:tcPr/>
                </a:tc>
                <a:tc>
                  <a:txBody>
                    <a:bodyPr/>
                    <a:lstStyle/>
                    <a:p>
                      <a:pPr lvl="0" algn="just">
                        <a:buNone/>
                      </a:pPr>
                      <a:r>
                        <a:rPr lang="en-US" sz="2800" err="1"/>
                        <a:t>Trừu</a:t>
                      </a:r>
                      <a:r>
                        <a:rPr lang="en-US" sz="2800"/>
                        <a:t> </a:t>
                      </a:r>
                      <a:r>
                        <a:rPr lang="en-US" sz="2800" err="1"/>
                        <a:t>tượng</a:t>
                      </a:r>
                      <a:r>
                        <a:rPr lang="en-US" sz="2800"/>
                        <a:t> </a:t>
                      </a:r>
                      <a:r>
                        <a:rPr lang="en-US" sz="2800" err="1"/>
                        <a:t>hoá</a:t>
                      </a:r>
                      <a:r>
                        <a:rPr lang="en-US" sz="2800"/>
                        <a:t> </a:t>
                      </a:r>
                      <a:r>
                        <a:rPr lang="en-US" sz="2800" err="1"/>
                        <a:t>trên</a:t>
                      </a:r>
                      <a:r>
                        <a:rPr lang="en-US" sz="2800"/>
                        <a:t> </a:t>
                      </a:r>
                      <a:r>
                        <a:rPr lang="en-US" sz="2800" b="1" err="1"/>
                        <a:t>các</a:t>
                      </a:r>
                      <a:r>
                        <a:rPr lang="en-US" sz="2800" b="1"/>
                        <a:t> </a:t>
                      </a:r>
                      <a:r>
                        <a:rPr lang="en-US" sz="2800" b="1" err="1"/>
                        <a:t>bảng</a:t>
                      </a:r>
                      <a:r>
                        <a:rPr lang="en-US" sz="2800" b="1"/>
                        <a:t>, </a:t>
                      </a:r>
                      <a:r>
                        <a:rPr lang="en-US" sz="2800" b="1" err="1"/>
                        <a:t>bản</a:t>
                      </a:r>
                      <a:r>
                        <a:rPr lang="en-US" sz="2800" b="1"/>
                        <a:t> </a:t>
                      </a:r>
                      <a:r>
                        <a:rPr lang="en-US" sz="2800" b="1" err="1"/>
                        <a:t>ghi</a:t>
                      </a:r>
                      <a:r>
                        <a:rPr lang="en-US" sz="2800" b="1"/>
                        <a:t> </a:t>
                      </a:r>
                      <a:r>
                        <a:rPr lang="en-US" sz="2800" b="1" err="1"/>
                        <a:t>và</a:t>
                      </a:r>
                      <a:r>
                        <a:rPr lang="en-US" sz="2800" b="1"/>
                        <a:t> </a:t>
                      </a:r>
                      <a:r>
                        <a:rPr lang="en-US" sz="2800" b="1" err="1"/>
                        <a:t>thao</a:t>
                      </a:r>
                      <a:r>
                        <a:rPr lang="en-US" sz="2800" b="1"/>
                        <a:t> </a:t>
                      </a:r>
                      <a:r>
                        <a:rPr lang="en-US" sz="2800" b="1" err="1"/>
                        <a:t>tác</a:t>
                      </a:r>
                      <a:r>
                        <a:rPr lang="en-US" sz="2800" b="1"/>
                        <a:t> CRUD</a:t>
                      </a:r>
                    </a:p>
                  </a:txBody>
                  <a:tcPr/>
                </a:tc>
                <a:extLst>
                  <a:ext uri="{0D108BD9-81ED-4DB2-BD59-A6C34878D82A}">
                    <a16:rowId xmlns:a16="http://schemas.microsoft.com/office/drawing/2014/main" val="1973710833"/>
                  </a:ext>
                </a:extLst>
              </a:tr>
              <a:tr h="953337">
                <a:tc>
                  <a:txBody>
                    <a:bodyPr/>
                    <a:lstStyle/>
                    <a:p>
                      <a:pPr algn="just"/>
                      <a:r>
                        <a:rPr lang="en-US" sz="2800"/>
                        <a:t>Thích </a:t>
                      </a:r>
                      <a:r>
                        <a:rPr lang="en-US" sz="2800" err="1"/>
                        <a:t>hợp</a:t>
                      </a:r>
                      <a:r>
                        <a:rPr lang="en-US" sz="2800"/>
                        <a:t> </a:t>
                      </a:r>
                      <a:r>
                        <a:rPr lang="en-US" sz="2800" err="1"/>
                        <a:t>với</a:t>
                      </a:r>
                      <a:r>
                        <a:rPr lang="en-US" sz="2800"/>
                        <a:t> </a:t>
                      </a:r>
                      <a:r>
                        <a:rPr lang="en-US" sz="2800" err="1"/>
                        <a:t>các</a:t>
                      </a:r>
                      <a:r>
                        <a:rPr lang="en-US" sz="2800"/>
                        <a:t> schema </a:t>
                      </a:r>
                      <a:r>
                        <a:rPr lang="en-US" sz="2800" err="1"/>
                        <a:t>nhiều</a:t>
                      </a:r>
                      <a:r>
                        <a:rPr lang="en-US" sz="2800"/>
                        <a:t> </a:t>
                      </a:r>
                      <a:r>
                        <a:rPr lang="en-US" sz="2800" err="1"/>
                        <a:t>thực</a:t>
                      </a:r>
                      <a:r>
                        <a:rPr lang="en-US" sz="2800"/>
                        <a:t> </a:t>
                      </a:r>
                      <a:r>
                        <a:rPr lang="en-US" sz="2800" err="1"/>
                        <a:t>thể</a:t>
                      </a:r>
                      <a:endParaRPr lang="en-US" sz="2800"/>
                    </a:p>
                  </a:txBody>
                  <a:tcPr/>
                </a:tc>
                <a:tc>
                  <a:txBody>
                    <a:bodyPr/>
                    <a:lstStyle/>
                    <a:p>
                      <a:pPr algn="just"/>
                      <a:r>
                        <a:rPr lang="en-US" sz="2800"/>
                        <a:t>Thường </a:t>
                      </a:r>
                      <a:r>
                        <a:rPr lang="en-US" sz="2800" err="1"/>
                        <a:t>dành</a:t>
                      </a:r>
                      <a:r>
                        <a:rPr lang="en-US" sz="2800"/>
                        <a:t> </a:t>
                      </a:r>
                      <a:r>
                        <a:rPr lang="en-US" sz="2800" err="1"/>
                        <a:t>cho</a:t>
                      </a:r>
                      <a:r>
                        <a:rPr lang="en-US" sz="2800"/>
                        <a:t> </a:t>
                      </a:r>
                      <a:r>
                        <a:rPr lang="en-US" sz="2800" err="1"/>
                        <a:t>các</a:t>
                      </a:r>
                      <a:r>
                        <a:rPr lang="en-US" sz="2800"/>
                        <a:t> schema </a:t>
                      </a:r>
                      <a:r>
                        <a:rPr lang="en-US" sz="2800" err="1"/>
                        <a:t>có</a:t>
                      </a:r>
                      <a:r>
                        <a:rPr lang="en-US" sz="2800"/>
                        <a:t> 1 </a:t>
                      </a:r>
                      <a:r>
                        <a:rPr lang="en-US" sz="2800" err="1"/>
                        <a:t>hoặc</a:t>
                      </a:r>
                      <a:r>
                        <a:rPr lang="en-US" sz="2800"/>
                        <a:t> </a:t>
                      </a:r>
                      <a:r>
                        <a:rPr lang="en-US" sz="2800" err="1"/>
                        <a:t>ít</a:t>
                      </a:r>
                      <a:r>
                        <a:rPr lang="en-US" sz="2800"/>
                        <a:t> </a:t>
                      </a:r>
                      <a:r>
                        <a:rPr lang="en-US" sz="2800" err="1"/>
                        <a:t>thực</a:t>
                      </a:r>
                      <a:r>
                        <a:rPr lang="en-US" sz="2800"/>
                        <a:t> </a:t>
                      </a:r>
                      <a:r>
                        <a:rPr lang="en-US" sz="2800" err="1"/>
                        <a:t>thể</a:t>
                      </a:r>
                    </a:p>
                  </a:txBody>
                  <a:tcPr/>
                </a:tc>
                <a:extLst>
                  <a:ext uri="{0D108BD9-81ED-4DB2-BD59-A6C34878D82A}">
                    <a16:rowId xmlns:a16="http://schemas.microsoft.com/office/drawing/2014/main" val="2286260475"/>
                  </a:ext>
                </a:extLst>
              </a:tr>
              <a:tr h="525026">
                <a:tc>
                  <a:txBody>
                    <a:bodyPr/>
                    <a:lstStyle/>
                    <a:p>
                      <a:pPr algn="just"/>
                      <a:r>
                        <a:rPr lang="en-US" sz="2800" err="1"/>
                        <a:t>Tối</a:t>
                      </a:r>
                      <a:r>
                        <a:rPr lang="en-US" sz="2800"/>
                        <a:t> </a:t>
                      </a:r>
                      <a:r>
                        <a:rPr lang="en-US" sz="2800" err="1"/>
                        <a:t>ưu</a:t>
                      </a:r>
                      <a:r>
                        <a:rPr lang="en-US" sz="2800"/>
                        <a:t> </a:t>
                      </a:r>
                      <a:r>
                        <a:rPr lang="en-US" sz="2800" err="1"/>
                        <a:t>hiệu</a:t>
                      </a:r>
                      <a:r>
                        <a:rPr lang="en-US" sz="2800"/>
                        <a:t> </a:t>
                      </a:r>
                      <a:r>
                        <a:rPr lang="en-US" sz="2800" err="1"/>
                        <a:t>suất</a:t>
                      </a:r>
                      <a:endParaRPr lang="en-US" sz="2800"/>
                    </a:p>
                  </a:txBody>
                  <a:tcPr/>
                </a:tc>
                <a:tc>
                  <a:txBody>
                    <a:bodyPr/>
                    <a:lstStyle/>
                    <a:p>
                      <a:pPr algn="just"/>
                      <a:r>
                        <a:rPr lang="en-US" sz="2800" err="1"/>
                        <a:t>Gần</a:t>
                      </a:r>
                      <a:r>
                        <a:rPr lang="en-US" sz="2800"/>
                        <a:t> </a:t>
                      </a:r>
                      <a:r>
                        <a:rPr lang="en-US" sz="2800" err="1"/>
                        <a:t>với</a:t>
                      </a:r>
                      <a:r>
                        <a:rPr lang="en-US" sz="2800"/>
                        <a:t> OOP </a:t>
                      </a:r>
                      <a:r>
                        <a:rPr lang="en-US" sz="2800" err="1"/>
                        <a:t>nhưng</a:t>
                      </a:r>
                      <a:r>
                        <a:rPr lang="en-US" sz="2800"/>
                        <a:t> </a:t>
                      </a:r>
                      <a:r>
                        <a:rPr lang="en-US" sz="2800" err="1"/>
                        <a:t>phức</a:t>
                      </a:r>
                      <a:r>
                        <a:rPr lang="en-US" sz="2800"/>
                        <a:t> </a:t>
                      </a:r>
                      <a:r>
                        <a:rPr lang="en-US" sz="2800" err="1"/>
                        <a:t>tạp</a:t>
                      </a:r>
                    </a:p>
                  </a:txBody>
                  <a:tcPr/>
                </a:tc>
                <a:extLst>
                  <a:ext uri="{0D108BD9-81ED-4DB2-BD59-A6C34878D82A}">
                    <a16:rowId xmlns:a16="http://schemas.microsoft.com/office/drawing/2014/main" val="1696547754"/>
                  </a:ext>
                </a:extLst>
              </a:tr>
              <a:tr h="953337">
                <a:tc>
                  <a:txBody>
                    <a:bodyPr/>
                    <a:lstStyle/>
                    <a:p>
                      <a:pPr algn="just"/>
                      <a:r>
                        <a:rPr lang="en-US" sz="2800" err="1"/>
                        <a:t>Cần</a:t>
                      </a:r>
                      <a:r>
                        <a:rPr lang="en-US" sz="2800"/>
                        <a:t> </a:t>
                      </a:r>
                      <a:r>
                        <a:rPr lang="en-US" sz="2800" err="1"/>
                        <a:t>kỹ</a:t>
                      </a:r>
                      <a:r>
                        <a:rPr lang="en-US" sz="2800"/>
                        <a:t> </a:t>
                      </a:r>
                      <a:r>
                        <a:rPr lang="en-US" sz="2800" err="1"/>
                        <a:t>năng</a:t>
                      </a:r>
                      <a:r>
                        <a:rPr lang="en-US" sz="2800"/>
                        <a:t> SQL </a:t>
                      </a:r>
                      <a:r>
                        <a:rPr lang="en-US" sz="2800" err="1"/>
                        <a:t>và</a:t>
                      </a:r>
                      <a:r>
                        <a:rPr lang="en-US" sz="2800"/>
                        <a:t> </a:t>
                      </a:r>
                      <a:r>
                        <a:rPr lang="en-US" sz="2800" err="1"/>
                        <a:t>hiểu</a:t>
                      </a:r>
                      <a:r>
                        <a:rPr lang="en-US" sz="2800"/>
                        <a:t> </a:t>
                      </a:r>
                      <a:r>
                        <a:rPr lang="en-US" sz="2800" err="1"/>
                        <a:t>về</a:t>
                      </a:r>
                      <a:r>
                        <a:rPr lang="en-US" sz="2800"/>
                        <a:t> schema </a:t>
                      </a:r>
                      <a:r>
                        <a:rPr lang="en-US" sz="2800" err="1"/>
                        <a:t>của</a:t>
                      </a:r>
                      <a:r>
                        <a:rPr lang="en-US" sz="2800"/>
                        <a:t> CSDL </a:t>
                      </a:r>
                      <a:r>
                        <a:rPr lang="en-US" sz="2800" err="1"/>
                        <a:t>đó</a:t>
                      </a:r>
                    </a:p>
                  </a:txBody>
                  <a:tcPr/>
                </a:tc>
                <a:tc>
                  <a:txBody>
                    <a:bodyPr/>
                    <a:lstStyle/>
                    <a:p>
                      <a:pPr algn="just"/>
                      <a:r>
                        <a:rPr lang="en-US" sz="2800" err="1"/>
                        <a:t>Phù</a:t>
                      </a:r>
                      <a:r>
                        <a:rPr lang="en-US" sz="2800"/>
                        <a:t> </a:t>
                      </a:r>
                      <a:r>
                        <a:rPr lang="en-US" sz="2800" err="1"/>
                        <a:t>hợp</a:t>
                      </a:r>
                      <a:r>
                        <a:rPr lang="en-US" sz="2800"/>
                        <a:t> </a:t>
                      </a:r>
                      <a:r>
                        <a:rPr lang="en-US" sz="2800" err="1"/>
                        <a:t>với</a:t>
                      </a:r>
                      <a:r>
                        <a:rPr lang="en-US" sz="2800"/>
                        <a:t> </a:t>
                      </a:r>
                      <a:r>
                        <a:rPr lang="en-US" sz="2800" err="1"/>
                        <a:t>người</a:t>
                      </a:r>
                      <a:r>
                        <a:rPr lang="en-US" sz="2800"/>
                        <a:t> </a:t>
                      </a:r>
                      <a:r>
                        <a:rPr lang="en-US" sz="2800" err="1"/>
                        <a:t>mới</a:t>
                      </a:r>
                      <a:r>
                        <a:rPr lang="en-US" sz="2800"/>
                        <a:t> </a:t>
                      </a:r>
                      <a:r>
                        <a:rPr lang="en-US" sz="2800" err="1"/>
                        <a:t>với</a:t>
                      </a:r>
                      <a:r>
                        <a:rPr lang="en-US" sz="2800"/>
                        <a:t> CSDL, </a:t>
                      </a:r>
                      <a:r>
                        <a:rPr lang="en-US" sz="2800" err="1"/>
                        <a:t>hoặc</a:t>
                      </a:r>
                      <a:r>
                        <a:rPr lang="en-US" sz="2800"/>
                        <a:t> </a:t>
                      </a:r>
                      <a:r>
                        <a:rPr lang="en-US" sz="2800" err="1"/>
                        <a:t>trong</a:t>
                      </a:r>
                      <a:r>
                        <a:rPr lang="en-US" sz="2800"/>
                        <a:t> </a:t>
                      </a:r>
                      <a:r>
                        <a:rPr lang="en-US" sz="2800" err="1"/>
                        <a:t>các</a:t>
                      </a:r>
                      <a:r>
                        <a:rPr lang="en-US" sz="2800"/>
                        <a:t> </a:t>
                      </a:r>
                      <a:r>
                        <a:rPr lang="en-US" sz="2800" err="1"/>
                        <a:t>dự</a:t>
                      </a:r>
                      <a:r>
                        <a:rPr lang="en-US" sz="2800"/>
                        <a:t> </a:t>
                      </a:r>
                      <a:r>
                        <a:rPr lang="en-US" sz="2800" err="1"/>
                        <a:t>án</a:t>
                      </a:r>
                      <a:r>
                        <a:rPr lang="en-US" sz="2800"/>
                        <a:t> </a:t>
                      </a:r>
                      <a:r>
                        <a:rPr lang="en-US" sz="2800" err="1"/>
                        <a:t>đơn</a:t>
                      </a:r>
                      <a:r>
                        <a:rPr lang="en-US" sz="2800"/>
                        <a:t> </a:t>
                      </a:r>
                      <a:r>
                        <a:rPr lang="en-US" sz="2800" err="1"/>
                        <a:t>giản</a:t>
                      </a:r>
                      <a:endParaRPr lang="en-US" sz="2800"/>
                    </a:p>
                  </a:txBody>
                  <a:tcPr/>
                </a:tc>
                <a:extLst>
                  <a:ext uri="{0D108BD9-81ED-4DB2-BD59-A6C34878D82A}">
                    <a16:rowId xmlns:a16="http://schemas.microsoft.com/office/drawing/2014/main" val="971526744"/>
                  </a:ext>
                </a:extLst>
              </a:tr>
            </a:tbl>
          </a:graphicData>
        </a:graphic>
      </p:graphicFrame>
    </p:spTree>
    <p:extLst>
      <p:ext uri="{BB962C8B-B14F-4D97-AF65-F5344CB8AC3E}">
        <p14:creationId xmlns:p14="http://schemas.microsoft.com/office/powerpoint/2010/main" val="1784657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ED545-FD09-C905-9E44-6CED1309B8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D031BB-D4BE-4D47-E9EC-0B296A9DF26C}"/>
              </a:ext>
            </a:extLst>
          </p:cNvPr>
          <p:cNvSpPr>
            <a:spLocks noGrp="1"/>
          </p:cNvSpPr>
          <p:nvPr>
            <p:ph type="title"/>
          </p:nvPr>
        </p:nvSpPr>
        <p:spPr/>
        <p:txBody>
          <a:bodyPr/>
          <a:lstStyle/>
          <a:p>
            <a:r>
              <a:rPr lang="vi-VN"/>
              <a:t>IV.</a:t>
            </a:r>
            <a:r>
              <a:rPr lang="vi-VN" b="0">
                <a:ln w="0"/>
                <a:effectLst>
                  <a:outerShdw blurRad="38100" dist="25400" dir="5400000" algn="ctr" rotWithShape="0">
                    <a:srgbClr val="6E747A">
                      <a:alpha val="43000"/>
                    </a:srgbClr>
                  </a:outerShdw>
                </a:effectLst>
                <a:latin typeface="Arial"/>
                <a:ea typeface="DejaVu Sans"/>
                <a:cs typeface="DejaVu Sans"/>
              </a:rPr>
              <a:t> CẤU TRÚC CHƯƠNG TRÌNH</a:t>
            </a:r>
            <a:endParaRPr lang="en-US"/>
          </a:p>
        </p:txBody>
      </p:sp>
      <p:sp>
        <p:nvSpPr>
          <p:cNvPr id="3" name="Text Placeholder 2">
            <a:extLst>
              <a:ext uri="{FF2B5EF4-FFF2-40B4-BE49-F238E27FC236}">
                <a16:creationId xmlns:a16="http://schemas.microsoft.com/office/drawing/2014/main" id="{9BEB654A-DCA0-7EEB-7273-FB47FDD8C09D}"/>
              </a:ext>
            </a:extLst>
          </p:cNvPr>
          <p:cNvSpPr>
            <a:spLocks noGrp="1"/>
          </p:cNvSpPr>
          <p:nvPr>
            <p:ph type="body" sz="quarter" idx="13"/>
          </p:nvPr>
        </p:nvSpPr>
        <p:spPr>
          <a:xfrm>
            <a:off x="337539" y="924230"/>
            <a:ext cx="11756138" cy="4227870"/>
          </a:xfrm>
        </p:spPr>
        <p:txBody>
          <a:bodyPr lIns="91440" tIns="45720" rIns="91440" bIns="45720" anchor="t"/>
          <a:lstStyle/>
          <a:p>
            <a:pPr marL="514350" indent="-514350">
              <a:buFont typeface="+mj-lt"/>
              <a:buAutoNum type="arabicPeriod"/>
            </a:pPr>
            <a:r>
              <a:rPr lang="vi-VN" sz="2400" b="1">
                <a:latin typeface="Lato"/>
                <a:ea typeface="Lato"/>
                <a:cs typeface="Lato"/>
              </a:rPr>
              <a:t>Biểu diễn Bảng và Cột bằng Đối tượng Java:</a:t>
            </a:r>
          </a:p>
          <a:p>
            <a:pPr lvl="1">
              <a:buFontTx/>
              <a:buChar char="-"/>
            </a:pPr>
            <a:r>
              <a:rPr lang="vi-VN" sz="2000">
                <a:latin typeface="Lato"/>
                <a:ea typeface="Lato"/>
                <a:cs typeface="Lato"/>
              </a:rPr>
              <a:t>Mỗi bảng được đại diện bởi một lớp Java. </a:t>
            </a:r>
          </a:p>
          <a:p>
            <a:pPr lvl="1">
              <a:buFontTx/>
              <a:buChar char="-"/>
            </a:pPr>
            <a:r>
              <a:rPr lang="vi-VN" sz="2000">
                <a:latin typeface="Lato"/>
                <a:ea typeface="Lato"/>
                <a:cs typeface="Lato"/>
              </a:rPr>
              <a:t>Các cột của bảng đại diện dưới các thuộc tính</a:t>
            </a:r>
            <a:r>
              <a:rPr lang="vi-VN" sz="2800">
                <a:latin typeface="Lato"/>
                <a:ea typeface="Lato"/>
                <a:cs typeface="Lato"/>
              </a:rPr>
              <a:t>.</a:t>
            </a:r>
            <a:endParaRPr lang="vi-VN" sz="2800"/>
          </a:p>
          <a:p>
            <a:pPr lvl="1">
              <a:buFontTx/>
              <a:buChar char="-"/>
            </a:pPr>
            <a:endParaRPr lang="vi-VN" sz="3200"/>
          </a:p>
          <a:p>
            <a:pPr lvl="1">
              <a:buFontTx/>
              <a:buChar char="-"/>
            </a:pPr>
            <a:endParaRPr lang="vi-VN" sz="3200"/>
          </a:p>
          <a:p>
            <a:pPr lvl="1">
              <a:buFontTx/>
              <a:buChar char="-"/>
            </a:pPr>
            <a:endParaRPr lang="vi-VN" sz="3200"/>
          </a:p>
          <a:p>
            <a:pPr marL="0" indent="0">
              <a:buNone/>
            </a:pPr>
            <a:endParaRPr lang="vi-VN" b="1"/>
          </a:p>
          <a:p>
            <a:pPr marL="0" indent="0">
              <a:buNone/>
            </a:pPr>
            <a:endParaRPr lang="vi-VN" sz="3600"/>
          </a:p>
          <a:p>
            <a:pPr marL="0" indent="0">
              <a:buNone/>
            </a:pPr>
            <a:endParaRPr lang="en-US" sz="3600"/>
          </a:p>
        </p:txBody>
      </p:sp>
      <p:sp>
        <p:nvSpPr>
          <p:cNvPr id="4" name="Slide Number Placeholder 3">
            <a:extLst>
              <a:ext uri="{FF2B5EF4-FFF2-40B4-BE49-F238E27FC236}">
                <a16:creationId xmlns:a16="http://schemas.microsoft.com/office/drawing/2014/main" id="{D4C3A1A1-B880-981B-E179-60F5C53EE145}"/>
              </a:ext>
            </a:extLst>
          </p:cNvPr>
          <p:cNvSpPr>
            <a:spLocks noGrp="1"/>
          </p:cNvSpPr>
          <p:nvPr>
            <p:ph type="sldNum" sz="quarter" idx="12"/>
          </p:nvPr>
        </p:nvSpPr>
        <p:spPr/>
        <p:txBody>
          <a:bodyPr/>
          <a:lstStyle/>
          <a:p>
            <a:fld id="{9EA0BE3B-158A-4EDF-80DC-E394A0D1600F}" type="slidenum">
              <a:rPr lang="en-US" smtClean="0"/>
              <a:pPr/>
              <a:t>25</a:t>
            </a:fld>
            <a:endParaRPr lang="en-US"/>
          </a:p>
        </p:txBody>
      </p:sp>
      <p:pic>
        <p:nvPicPr>
          <p:cNvPr id="9" name="Hình ảnh 8">
            <a:extLst>
              <a:ext uri="{FF2B5EF4-FFF2-40B4-BE49-F238E27FC236}">
                <a16:creationId xmlns:a16="http://schemas.microsoft.com/office/drawing/2014/main" id="{CCF14115-5090-9D44-E0BC-711AA446738E}"/>
              </a:ext>
            </a:extLst>
          </p:cNvPr>
          <p:cNvPicPr>
            <a:picLocks noChangeAspect="1"/>
          </p:cNvPicPr>
          <p:nvPr/>
        </p:nvPicPr>
        <p:blipFill>
          <a:blip r:embed="rId2"/>
          <a:stretch>
            <a:fillRect/>
          </a:stretch>
        </p:blipFill>
        <p:spPr>
          <a:xfrm>
            <a:off x="435652" y="2463373"/>
            <a:ext cx="11315495" cy="2350966"/>
          </a:xfrm>
          <a:prstGeom prst="rect">
            <a:avLst/>
          </a:prstGeom>
        </p:spPr>
      </p:pic>
    </p:spTree>
    <p:extLst>
      <p:ext uri="{BB962C8B-B14F-4D97-AF65-F5344CB8AC3E}">
        <p14:creationId xmlns:p14="http://schemas.microsoft.com/office/powerpoint/2010/main" val="293530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anim calcmode="lin" valueType="num">
                                      <p:cBhvr>
                                        <p:cTn id="14"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anim calcmode="lin" valueType="num">
                                      <p:cBhvr>
                                        <p:cTn id="20"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3760F9-184F-EFD7-D2F9-4AB0740D79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61BEC7-93B8-16C6-4FE5-9B568B04476A}"/>
              </a:ext>
            </a:extLst>
          </p:cNvPr>
          <p:cNvSpPr>
            <a:spLocks noGrp="1"/>
          </p:cNvSpPr>
          <p:nvPr>
            <p:ph type="title"/>
          </p:nvPr>
        </p:nvSpPr>
        <p:spPr/>
        <p:txBody>
          <a:bodyPr/>
          <a:lstStyle/>
          <a:p>
            <a:r>
              <a:rPr lang="vi-VN"/>
              <a:t>IV.</a:t>
            </a:r>
            <a:r>
              <a:rPr lang="vi-VN" b="0">
                <a:ln w="0"/>
                <a:effectLst>
                  <a:outerShdw blurRad="38100" dist="25400" dir="5400000" algn="ctr" rotWithShape="0">
                    <a:srgbClr val="6E747A">
                      <a:alpha val="43000"/>
                    </a:srgbClr>
                  </a:outerShdw>
                </a:effectLst>
                <a:latin typeface="Arial"/>
                <a:ea typeface="DejaVu Sans"/>
                <a:cs typeface="DejaVu Sans"/>
              </a:rPr>
              <a:t> CẤU TRÚC CHƯƠNG TRÌNH</a:t>
            </a:r>
            <a:endParaRPr lang="en-US"/>
          </a:p>
        </p:txBody>
      </p:sp>
      <p:sp>
        <p:nvSpPr>
          <p:cNvPr id="3" name="Text Placeholder 2">
            <a:extLst>
              <a:ext uri="{FF2B5EF4-FFF2-40B4-BE49-F238E27FC236}">
                <a16:creationId xmlns:a16="http://schemas.microsoft.com/office/drawing/2014/main" id="{1475A444-BA30-FA0B-1397-CFD93D86D65F}"/>
              </a:ext>
            </a:extLst>
          </p:cNvPr>
          <p:cNvSpPr>
            <a:spLocks noGrp="1"/>
          </p:cNvSpPr>
          <p:nvPr>
            <p:ph type="body" sz="quarter" idx="13"/>
          </p:nvPr>
        </p:nvSpPr>
        <p:spPr>
          <a:xfrm>
            <a:off x="337539" y="786582"/>
            <a:ext cx="11756138" cy="5184642"/>
          </a:xfrm>
        </p:spPr>
        <p:txBody>
          <a:bodyPr lIns="91440" tIns="45720" rIns="91440" bIns="45720" anchor="t"/>
          <a:lstStyle/>
          <a:p>
            <a:pPr marL="514350" indent="-514350">
              <a:buAutoNum type="arabicPeriod"/>
            </a:pPr>
            <a:r>
              <a:rPr lang="vi-VN" sz="1600" b="1">
                <a:solidFill>
                  <a:schemeClr val="bg1"/>
                </a:solidFill>
                <a:latin typeface="Lato"/>
                <a:ea typeface="Lato"/>
                <a:cs typeface="Lato"/>
              </a:rPr>
              <a:t>D</a:t>
            </a:r>
            <a:endParaRPr lang="en-US" sz="1600">
              <a:solidFill>
                <a:schemeClr val="bg1"/>
              </a:solidFill>
              <a:latin typeface="Lato"/>
              <a:ea typeface="Lato"/>
              <a:cs typeface="Lato"/>
            </a:endParaRPr>
          </a:p>
          <a:p>
            <a:pPr marL="514350" indent="-514350">
              <a:buAutoNum type="arabicPeriod"/>
            </a:pPr>
            <a:r>
              <a:rPr lang="vi-VN" sz="2400" b="1">
                <a:latin typeface="Lato"/>
                <a:ea typeface="Lato"/>
                <a:cs typeface="Lato"/>
              </a:rPr>
              <a:t>Trừu tượng hóa CRUD:</a:t>
            </a:r>
            <a:endParaRPr lang="en-US" sz="2400"/>
          </a:p>
          <a:p>
            <a:pPr lvl="1">
              <a:buFontTx/>
              <a:buChar char="-"/>
            </a:pPr>
            <a:r>
              <a:rPr lang="vi-VN" sz="2000">
                <a:latin typeface="Lato"/>
                <a:ea typeface="Lato"/>
                <a:cs typeface="Lato"/>
              </a:rPr>
              <a:t>Thay vì viết SQL thủ công cho từng thao tác CRUD, gọi các phương thức trên đối tượng bảng. Các phương thức này tự động tạo ra chuỗi SQL cần thiết</a:t>
            </a:r>
            <a:r>
              <a:rPr lang="vi-VN" sz="2800">
                <a:latin typeface="Lato"/>
                <a:ea typeface="Lato"/>
                <a:cs typeface="Lato"/>
              </a:rPr>
              <a:t>.</a:t>
            </a:r>
          </a:p>
          <a:p>
            <a:pPr lvl="1">
              <a:buFontTx/>
              <a:buChar char="-"/>
            </a:pPr>
            <a:endParaRPr lang="vi-VN" sz="2800">
              <a:latin typeface="Lato"/>
              <a:ea typeface="Lato"/>
              <a:cs typeface="Lato"/>
            </a:endParaRPr>
          </a:p>
        </p:txBody>
      </p:sp>
      <p:sp>
        <p:nvSpPr>
          <p:cNvPr id="4" name="Slide Number Placeholder 3">
            <a:extLst>
              <a:ext uri="{FF2B5EF4-FFF2-40B4-BE49-F238E27FC236}">
                <a16:creationId xmlns:a16="http://schemas.microsoft.com/office/drawing/2014/main" id="{BECEB657-BEA6-1FBE-9B03-8912A246B538}"/>
              </a:ext>
            </a:extLst>
          </p:cNvPr>
          <p:cNvSpPr>
            <a:spLocks noGrp="1"/>
          </p:cNvSpPr>
          <p:nvPr>
            <p:ph type="sldNum" sz="quarter" idx="12"/>
          </p:nvPr>
        </p:nvSpPr>
        <p:spPr/>
        <p:txBody>
          <a:bodyPr/>
          <a:lstStyle/>
          <a:p>
            <a:fld id="{9EA0BE3B-158A-4EDF-80DC-E394A0D1600F}" type="slidenum">
              <a:rPr lang="en-US" smtClean="0"/>
              <a:pPr/>
              <a:t>26</a:t>
            </a:fld>
            <a:endParaRPr lang="en-US"/>
          </a:p>
        </p:txBody>
      </p:sp>
      <p:pic>
        <p:nvPicPr>
          <p:cNvPr id="12" name="Hình ảnh 11">
            <a:extLst>
              <a:ext uri="{FF2B5EF4-FFF2-40B4-BE49-F238E27FC236}">
                <a16:creationId xmlns:a16="http://schemas.microsoft.com/office/drawing/2014/main" id="{CCA986B6-30FA-27E2-E087-2CEB17FC91F2}"/>
              </a:ext>
            </a:extLst>
          </p:cNvPr>
          <p:cNvPicPr>
            <a:picLocks noChangeAspect="1"/>
          </p:cNvPicPr>
          <p:nvPr/>
        </p:nvPicPr>
        <p:blipFill>
          <a:blip r:embed="rId2"/>
          <a:stretch>
            <a:fillRect/>
          </a:stretch>
        </p:blipFill>
        <p:spPr>
          <a:xfrm>
            <a:off x="5822074" y="2393029"/>
            <a:ext cx="5265146" cy="1953222"/>
          </a:xfrm>
          <a:prstGeom prst="rect">
            <a:avLst/>
          </a:prstGeom>
        </p:spPr>
      </p:pic>
      <p:pic>
        <p:nvPicPr>
          <p:cNvPr id="14" name="Hình ảnh 13">
            <a:extLst>
              <a:ext uri="{FF2B5EF4-FFF2-40B4-BE49-F238E27FC236}">
                <a16:creationId xmlns:a16="http://schemas.microsoft.com/office/drawing/2014/main" id="{DE98FC0F-B2E5-F3A1-47E3-3627B38C1A2D}"/>
              </a:ext>
            </a:extLst>
          </p:cNvPr>
          <p:cNvPicPr>
            <a:picLocks noChangeAspect="1"/>
          </p:cNvPicPr>
          <p:nvPr/>
        </p:nvPicPr>
        <p:blipFill>
          <a:blip r:embed="rId3"/>
          <a:stretch>
            <a:fillRect/>
          </a:stretch>
        </p:blipFill>
        <p:spPr>
          <a:xfrm>
            <a:off x="1376163" y="4474072"/>
            <a:ext cx="10390620" cy="1618390"/>
          </a:xfrm>
          <a:prstGeom prst="rect">
            <a:avLst/>
          </a:prstGeom>
        </p:spPr>
      </p:pic>
      <p:pic>
        <p:nvPicPr>
          <p:cNvPr id="1026" name="Picture 2">
            <a:extLst>
              <a:ext uri="{FF2B5EF4-FFF2-40B4-BE49-F238E27FC236}">
                <a16:creationId xmlns:a16="http://schemas.microsoft.com/office/drawing/2014/main" id="{4A1DF0DB-4A17-941F-0DCC-7F0E30B4D4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9272" y="2393158"/>
            <a:ext cx="3346798" cy="1949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7694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anim calcmode="lin" valueType="num">
                                      <p:cBhvr>
                                        <p:cTn id="14"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anim calcmode="lin" valueType="num">
                                      <p:cBhvr>
                                        <p:cTn id="20"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14" presetClass="entr" presetSubtype="10" fill="hold" nodeType="afterEffect">
                                  <p:stCondLst>
                                    <p:cond delay="0"/>
                                  </p:stCondLst>
                                  <p:childTnLst>
                                    <p:set>
                                      <p:cBhvr>
                                        <p:cTn id="24" dur="1" fill="hold">
                                          <p:stCondLst>
                                            <p:cond delay="0"/>
                                          </p:stCondLst>
                                        </p:cTn>
                                        <p:tgtEl>
                                          <p:spTgt spid="1026"/>
                                        </p:tgtEl>
                                        <p:attrNameLst>
                                          <p:attrName>style.visibility</p:attrName>
                                        </p:attrNameLst>
                                      </p:cBhvr>
                                      <p:to>
                                        <p:strVal val="visible"/>
                                      </p:to>
                                    </p:set>
                                    <p:animEffect transition="in" filter="randombar(horizontal)">
                                      <p:cBhvr>
                                        <p:cTn id="25" dur="500"/>
                                        <p:tgtEl>
                                          <p:spTgt spid="1026"/>
                                        </p:tgtEl>
                                      </p:cBhvr>
                                    </p:animEffect>
                                  </p:childTnLst>
                                </p:cTn>
                              </p:par>
                              <p:par>
                                <p:cTn id="26" presetID="14" presetClass="entr" presetSubtype="1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500"/>
                                        <p:tgtEl>
                                          <p:spTgt spid="12"/>
                                        </p:tgtEl>
                                      </p:cBhvr>
                                    </p:animEffect>
                                  </p:childTnLst>
                                </p:cTn>
                              </p:par>
                              <p:par>
                                <p:cTn id="29" presetID="14" presetClass="entr" presetSubtype="1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randombar(horizontal)">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F2F9B-BA60-9554-A5E5-E542A698E7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CA6820-79CB-7539-7781-AEB5DFB081BE}"/>
              </a:ext>
            </a:extLst>
          </p:cNvPr>
          <p:cNvSpPr>
            <a:spLocks noGrp="1"/>
          </p:cNvSpPr>
          <p:nvPr>
            <p:ph type="title"/>
          </p:nvPr>
        </p:nvSpPr>
        <p:spPr/>
        <p:txBody>
          <a:bodyPr/>
          <a:lstStyle/>
          <a:p>
            <a:r>
              <a:rPr lang="vi-VN"/>
              <a:t>IV.</a:t>
            </a:r>
            <a:r>
              <a:rPr lang="vi-VN" b="0">
                <a:ln w="0"/>
                <a:effectLst>
                  <a:outerShdw blurRad="38100" dist="25400" dir="5400000" algn="ctr" rotWithShape="0">
                    <a:srgbClr val="6E747A">
                      <a:alpha val="43000"/>
                    </a:srgbClr>
                  </a:outerShdw>
                </a:effectLst>
                <a:latin typeface="Arial"/>
                <a:ea typeface="DejaVu Sans"/>
                <a:cs typeface="DejaVu Sans"/>
              </a:rPr>
              <a:t> CẤU TRÚC CHƯƠNG TRÌNH</a:t>
            </a:r>
            <a:endParaRPr lang="en-US"/>
          </a:p>
        </p:txBody>
      </p:sp>
      <p:sp>
        <p:nvSpPr>
          <p:cNvPr id="3" name="Text Placeholder 2">
            <a:extLst>
              <a:ext uri="{FF2B5EF4-FFF2-40B4-BE49-F238E27FC236}">
                <a16:creationId xmlns:a16="http://schemas.microsoft.com/office/drawing/2014/main" id="{6A8CBFC8-E2C2-A708-8631-121CADFDD5B8}"/>
              </a:ext>
            </a:extLst>
          </p:cNvPr>
          <p:cNvSpPr>
            <a:spLocks noGrp="1"/>
          </p:cNvSpPr>
          <p:nvPr>
            <p:ph type="body" sz="quarter" idx="13"/>
          </p:nvPr>
        </p:nvSpPr>
        <p:spPr>
          <a:xfrm>
            <a:off x="337539" y="786582"/>
            <a:ext cx="11756138" cy="5184642"/>
          </a:xfrm>
        </p:spPr>
        <p:txBody>
          <a:bodyPr lIns="91440" tIns="45720" rIns="91440" bIns="45720" anchor="t"/>
          <a:lstStyle/>
          <a:p>
            <a:pPr marL="514350" indent="-514350">
              <a:buAutoNum type="arabicPeriod"/>
            </a:pPr>
            <a:r>
              <a:rPr lang="vi-VN" sz="1200" b="1">
                <a:solidFill>
                  <a:schemeClr val="bg1"/>
                </a:solidFill>
                <a:latin typeface="Lato"/>
                <a:ea typeface="Lato"/>
                <a:cs typeface="Lato"/>
              </a:rPr>
              <a:t>D</a:t>
            </a:r>
            <a:endParaRPr lang="vi-VN" sz="1200">
              <a:solidFill>
                <a:schemeClr val="bg1"/>
              </a:solidFill>
              <a:latin typeface="Lato"/>
              <a:ea typeface="Lato"/>
              <a:cs typeface="Lato"/>
            </a:endParaRPr>
          </a:p>
          <a:p>
            <a:pPr marL="514350" indent="-514350">
              <a:buAutoNum type="arabicPeriod"/>
            </a:pPr>
            <a:r>
              <a:rPr lang="vi-VN" sz="1200" b="1">
                <a:solidFill>
                  <a:schemeClr val="bg1"/>
                </a:solidFill>
                <a:latin typeface="Lato"/>
                <a:ea typeface="Lato"/>
                <a:cs typeface="Lato"/>
              </a:rPr>
              <a:t>D</a:t>
            </a:r>
            <a:endParaRPr lang="vi-VN" sz="1200">
              <a:solidFill>
                <a:schemeClr val="bg1"/>
              </a:solidFill>
              <a:latin typeface="Lato"/>
              <a:ea typeface="Lato"/>
              <a:cs typeface="Lato"/>
            </a:endParaRPr>
          </a:p>
          <a:p>
            <a:pPr marL="514350" indent="-514350">
              <a:buAutoNum type="arabicPeriod"/>
            </a:pPr>
            <a:r>
              <a:rPr lang="vi-VN" sz="2400" b="1">
                <a:latin typeface="Lato"/>
                <a:ea typeface="Lato"/>
                <a:cs typeface="Lato"/>
              </a:rPr>
              <a:t>Xây dựng Condition và Operator:</a:t>
            </a:r>
            <a:endParaRPr lang="vi-VN" sz="2400"/>
          </a:p>
          <a:p>
            <a:pPr marL="457200" lvl="1" indent="0">
              <a:buNone/>
            </a:pPr>
            <a:r>
              <a:rPr lang="vi-VN" sz="2800">
                <a:latin typeface="Lato"/>
                <a:ea typeface="Lato"/>
                <a:cs typeface="Lato"/>
              </a:rPr>
              <a:t>-	</a:t>
            </a:r>
            <a:r>
              <a:rPr lang="vi-VN" sz="2000">
                <a:latin typeface="Lato"/>
                <a:ea typeface="Lato"/>
                <a:cs typeface="Lato"/>
              </a:rPr>
              <a:t>Cung cấp cách thức hướng đối tượng để xây dựng các truy vấn WHERE và JOIN phức tạp, thay vì phải viết chúng dưới dạng xâu truy vấn thô</a:t>
            </a:r>
            <a:r>
              <a:rPr lang="vi-VN" sz="2800">
                <a:latin typeface="Lato"/>
                <a:ea typeface="Lato"/>
                <a:cs typeface="Lato"/>
              </a:rPr>
              <a:t>.</a:t>
            </a:r>
          </a:p>
          <a:p>
            <a:pPr marL="0" indent="0">
              <a:buNone/>
            </a:pPr>
            <a:endParaRPr lang="vi-VN"/>
          </a:p>
          <a:p>
            <a:pPr marL="0" indent="0">
              <a:buNone/>
            </a:pPr>
            <a:endParaRPr lang="en-US"/>
          </a:p>
        </p:txBody>
      </p:sp>
      <p:sp>
        <p:nvSpPr>
          <p:cNvPr id="4" name="Slide Number Placeholder 3">
            <a:extLst>
              <a:ext uri="{FF2B5EF4-FFF2-40B4-BE49-F238E27FC236}">
                <a16:creationId xmlns:a16="http://schemas.microsoft.com/office/drawing/2014/main" id="{9E010B95-D79C-AB81-42CC-A15C4AD87670}"/>
              </a:ext>
            </a:extLst>
          </p:cNvPr>
          <p:cNvSpPr>
            <a:spLocks noGrp="1"/>
          </p:cNvSpPr>
          <p:nvPr>
            <p:ph type="sldNum" sz="quarter" idx="12"/>
          </p:nvPr>
        </p:nvSpPr>
        <p:spPr/>
        <p:txBody>
          <a:bodyPr/>
          <a:lstStyle/>
          <a:p>
            <a:fld id="{9EA0BE3B-158A-4EDF-80DC-E394A0D1600F}" type="slidenum">
              <a:rPr lang="en-US" smtClean="0"/>
              <a:pPr/>
              <a:t>27</a:t>
            </a:fld>
            <a:endParaRPr lang="en-US"/>
          </a:p>
        </p:txBody>
      </p:sp>
      <p:pic>
        <p:nvPicPr>
          <p:cNvPr id="16" name="Hình ảnh 15">
            <a:extLst>
              <a:ext uri="{FF2B5EF4-FFF2-40B4-BE49-F238E27FC236}">
                <a16:creationId xmlns:a16="http://schemas.microsoft.com/office/drawing/2014/main" id="{5953B962-E6FC-0219-0F43-99DF1E145D7F}"/>
              </a:ext>
            </a:extLst>
          </p:cNvPr>
          <p:cNvPicPr>
            <a:picLocks noChangeAspect="1"/>
          </p:cNvPicPr>
          <p:nvPr/>
        </p:nvPicPr>
        <p:blipFill>
          <a:blip r:embed="rId2"/>
          <a:stretch>
            <a:fillRect/>
          </a:stretch>
        </p:blipFill>
        <p:spPr>
          <a:xfrm>
            <a:off x="1106732" y="2883531"/>
            <a:ext cx="9827087" cy="2171676"/>
          </a:xfrm>
          <a:prstGeom prst="rect">
            <a:avLst/>
          </a:prstGeom>
        </p:spPr>
      </p:pic>
    </p:spTree>
    <p:extLst>
      <p:ext uri="{BB962C8B-B14F-4D97-AF65-F5344CB8AC3E}">
        <p14:creationId xmlns:p14="http://schemas.microsoft.com/office/powerpoint/2010/main" val="3856102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250"/>
                                        <p:tgtEl>
                                          <p:spTgt spid="3">
                                            <p:txEl>
                                              <p:pRg st="0" end="0"/>
                                            </p:txEl>
                                          </p:spTgt>
                                        </p:tgtEl>
                                      </p:cBhvr>
                                    </p:animEffect>
                                  </p:childTnLst>
                                </p:cTn>
                              </p:par>
                            </p:childTnLst>
                          </p:cTn>
                        </p:par>
                        <p:par>
                          <p:cTn id="8" fill="hold">
                            <p:stCondLst>
                              <p:cond delay="250"/>
                            </p:stCondLst>
                            <p:childTnLst>
                              <p:par>
                                <p:cTn id="9" presetID="22" presetClass="entr" presetSubtype="1"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up)">
                                      <p:cBhvr>
                                        <p:cTn id="11" dur="250"/>
                                        <p:tgtEl>
                                          <p:spTgt spid="3">
                                            <p:txEl>
                                              <p:pRg st="1" end="1"/>
                                            </p:txEl>
                                          </p:spTgt>
                                        </p:tgtEl>
                                      </p:cBhvr>
                                    </p:animEffect>
                                  </p:childTnLst>
                                </p:cTn>
                              </p:par>
                            </p:childTnLst>
                          </p:cTn>
                        </p:par>
                        <p:par>
                          <p:cTn id="12" fill="hold">
                            <p:stCondLst>
                              <p:cond delay="500"/>
                            </p:stCondLst>
                            <p:childTnLst>
                              <p:par>
                                <p:cTn id="13" presetID="22" presetClass="entr" presetSubtype="1"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up)">
                                      <p:cBhvr>
                                        <p:cTn id="15" dur="250"/>
                                        <p:tgtEl>
                                          <p:spTgt spid="3">
                                            <p:txEl>
                                              <p:pRg st="2" end="2"/>
                                            </p:txEl>
                                          </p:spTgt>
                                        </p:tgtEl>
                                      </p:cBhvr>
                                    </p:animEffect>
                                  </p:childTnLst>
                                </p:cTn>
                              </p:par>
                            </p:childTnLst>
                          </p:cTn>
                        </p:par>
                        <p:par>
                          <p:cTn id="16" fill="hold">
                            <p:stCondLst>
                              <p:cond delay="750"/>
                            </p:stCondLst>
                            <p:childTnLst>
                              <p:par>
                                <p:cTn id="17" presetID="22" presetClass="entr" presetSubtype="1"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up)">
                                      <p:cBhvr>
                                        <p:cTn id="19" dur="250"/>
                                        <p:tgtEl>
                                          <p:spTgt spid="3">
                                            <p:txEl>
                                              <p:pRg st="3" end="3"/>
                                            </p:txEl>
                                          </p:spTgt>
                                        </p:tgtEl>
                                      </p:cBhvr>
                                    </p:animEffect>
                                  </p:childTnLst>
                                </p:cTn>
                              </p:par>
                            </p:childTnLst>
                          </p:cTn>
                        </p:par>
                        <p:par>
                          <p:cTn id="20" fill="hold">
                            <p:stCondLst>
                              <p:cond delay="1000"/>
                            </p:stCondLst>
                            <p:childTnLst>
                              <p:par>
                                <p:cTn id="21" presetID="14" presetClass="entr" presetSubtype="10"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randombar(horizontal)">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5AD8A-1EA9-C7CE-D797-0A3D974FB867}"/>
              </a:ext>
            </a:extLst>
          </p:cNvPr>
          <p:cNvSpPr>
            <a:spLocks noGrp="1"/>
          </p:cNvSpPr>
          <p:nvPr>
            <p:ph type="title"/>
          </p:nvPr>
        </p:nvSpPr>
        <p:spPr/>
        <p:txBody>
          <a:bodyPr/>
          <a:lstStyle/>
          <a:p>
            <a:r>
              <a:rPr lang="vi-VN"/>
              <a:t>IV.</a:t>
            </a:r>
            <a:r>
              <a:rPr lang="vi-VN" b="0">
                <a:ln w="0"/>
                <a:effectLst>
                  <a:outerShdw blurRad="38100" dist="25400" dir="5400000" algn="ctr" rotWithShape="0">
                    <a:srgbClr val="6E747A">
                      <a:alpha val="43000"/>
                    </a:srgbClr>
                  </a:outerShdw>
                </a:effectLst>
                <a:latin typeface="Arial"/>
                <a:ea typeface="DejaVu Sans"/>
                <a:cs typeface="DejaVu Sans"/>
              </a:rPr>
              <a:t> CẤU TRÚC CHƯƠNG TRÌNH</a:t>
            </a:r>
            <a:endParaRPr lang="en-US"/>
          </a:p>
        </p:txBody>
      </p:sp>
      <p:sp>
        <p:nvSpPr>
          <p:cNvPr id="3" name="Text Placeholder 2">
            <a:extLst>
              <a:ext uri="{FF2B5EF4-FFF2-40B4-BE49-F238E27FC236}">
                <a16:creationId xmlns:a16="http://schemas.microsoft.com/office/drawing/2014/main" id="{734CFAC5-863F-C743-EE8D-B9564CC43E47}"/>
              </a:ext>
            </a:extLst>
          </p:cNvPr>
          <p:cNvSpPr>
            <a:spLocks noGrp="1"/>
          </p:cNvSpPr>
          <p:nvPr>
            <p:ph type="body" sz="quarter" idx="13"/>
          </p:nvPr>
        </p:nvSpPr>
        <p:spPr>
          <a:xfrm>
            <a:off x="4174436" y="1032510"/>
            <a:ext cx="3676254" cy="1200329"/>
          </a:xfrm>
        </p:spPr>
        <p:txBody>
          <a:bodyPr/>
          <a:lstStyle/>
          <a:p>
            <a:pPr algn="ctr"/>
            <a:endParaRPr lang="vi-VN"/>
          </a:p>
          <a:p>
            <a:pPr algn="ctr"/>
            <a:endParaRPr lang="vi-VN"/>
          </a:p>
          <a:p>
            <a:pPr marL="0" indent="0" algn="ctr">
              <a:buNone/>
            </a:pPr>
            <a:endParaRPr lang="en-US"/>
          </a:p>
        </p:txBody>
      </p:sp>
      <p:sp>
        <p:nvSpPr>
          <p:cNvPr id="4" name="Slide Number Placeholder 3">
            <a:extLst>
              <a:ext uri="{FF2B5EF4-FFF2-40B4-BE49-F238E27FC236}">
                <a16:creationId xmlns:a16="http://schemas.microsoft.com/office/drawing/2014/main" id="{F8DD1CE8-660D-F65D-7BA2-062181F1E9B0}"/>
              </a:ext>
            </a:extLst>
          </p:cNvPr>
          <p:cNvSpPr>
            <a:spLocks noGrp="1"/>
          </p:cNvSpPr>
          <p:nvPr>
            <p:ph type="sldNum" sz="quarter" idx="12"/>
          </p:nvPr>
        </p:nvSpPr>
        <p:spPr/>
        <p:txBody>
          <a:bodyPr/>
          <a:lstStyle/>
          <a:p>
            <a:fld id="{9EA0BE3B-158A-4EDF-80DC-E394A0D1600F}" type="slidenum">
              <a:rPr lang="en-US" smtClean="0"/>
              <a:pPr/>
              <a:t>28</a:t>
            </a:fld>
            <a:endParaRPr lang="en-US"/>
          </a:p>
        </p:txBody>
      </p:sp>
      <p:sp>
        <p:nvSpPr>
          <p:cNvPr id="5" name="TextBox 4">
            <a:extLst>
              <a:ext uri="{FF2B5EF4-FFF2-40B4-BE49-F238E27FC236}">
                <a16:creationId xmlns:a16="http://schemas.microsoft.com/office/drawing/2014/main" id="{103E0FB7-3A14-417F-6A8C-56F825D6217F}"/>
              </a:ext>
            </a:extLst>
          </p:cNvPr>
          <p:cNvSpPr txBox="1"/>
          <p:nvPr/>
        </p:nvSpPr>
        <p:spPr>
          <a:xfrm>
            <a:off x="4340112" y="1032510"/>
            <a:ext cx="3510577" cy="1200329"/>
          </a:xfrm>
          <a:custGeom>
            <a:avLst/>
            <a:gdLst>
              <a:gd name="connsiteX0" fmla="*/ 0 w 3510577"/>
              <a:gd name="connsiteY0" fmla="*/ 0 h 1200329"/>
              <a:gd name="connsiteX1" fmla="*/ 549990 w 3510577"/>
              <a:gd name="connsiteY1" fmla="*/ 0 h 1200329"/>
              <a:gd name="connsiteX2" fmla="*/ 1029769 w 3510577"/>
              <a:gd name="connsiteY2" fmla="*/ 0 h 1200329"/>
              <a:gd name="connsiteX3" fmla="*/ 1685077 w 3510577"/>
              <a:gd name="connsiteY3" fmla="*/ 0 h 1200329"/>
              <a:gd name="connsiteX4" fmla="*/ 2235067 w 3510577"/>
              <a:gd name="connsiteY4" fmla="*/ 0 h 1200329"/>
              <a:gd name="connsiteX5" fmla="*/ 2785058 w 3510577"/>
              <a:gd name="connsiteY5" fmla="*/ 0 h 1200329"/>
              <a:gd name="connsiteX6" fmla="*/ 3510577 w 3510577"/>
              <a:gd name="connsiteY6" fmla="*/ 0 h 1200329"/>
              <a:gd name="connsiteX7" fmla="*/ 3510577 w 3510577"/>
              <a:gd name="connsiteY7" fmla="*/ 376103 h 1200329"/>
              <a:gd name="connsiteX8" fmla="*/ 3510577 w 3510577"/>
              <a:gd name="connsiteY8" fmla="*/ 776213 h 1200329"/>
              <a:gd name="connsiteX9" fmla="*/ 3510577 w 3510577"/>
              <a:gd name="connsiteY9" fmla="*/ 1200329 h 1200329"/>
              <a:gd name="connsiteX10" fmla="*/ 2995692 w 3510577"/>
              <a:gd name="connsiteY10" fmla="*/ 1200329 h 1200329"/>
              <a:gd name="connsiteX11" fmla="*/ 2410596 w 3510577"/>
              <a:gd name="connsiteY11" fmla="*/ 1200329 h 1200329"/>
              <a:gd name="connsiteX12" fmla="*/ 1860606 w 3510577"/>
              <a:gd name="connsiteY12" fmla="*/ 1200329 h 1200329"/>
              <a:gd name="connsiteX13" fmla="*/ 1205298 w 3510577"/>
              <a:gd name="connsiteY13" fmla="*/ 1200329 h 1200329"/>
              <a:gd name="connsiteX14" fmla="*/ 549990 w 3510577"/>
              <a:gd name="connsiteY14" fmla="*/ 1200329 h 1200329"/>
              <a:gd name="connsiteX15" fmla="*/ 0 w 3510577"/>
              <a:gd name="connsiteY15" fmla="*/ 1200329 h 1200329"/>
              <a:gd name="connsiteX16" fmla="*/ 0 w 3510577"/>
              <a:gd name="connsiteY16" fmla="*/ 800219 h 1200329"/>
              <a:gd name="connsiteX17" fmla="*/ 0 w 3510577"/>
              <a:gd name="connsiteY17" fmla="*/ 412113 h 1200329"/>
              <a:gd name="connsiteX18" fmla="*/ 0 w 3510577"/>
              <a:gd name="connsiteY18"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10577" h="1200329" extrusionOk="0">
                <a:moveTo>
                  <a:pt x="0" y="0"/>
                </a:moveTo>
                <a:cubicBezTo>
                  <a:pt x="143767" y="-31923"/>
                  <a:pt x="320623" y="59995"/>
                  <a:pt x="549990" y="0"/>
                </a:cubicBezTo>
                <a:cubicBezTo>
                  <a:pt x="779357" y="-59995"/>
                  <a:pt x="833564" y="43646"/>
                  <a:pt x="1029769" y="0"/>
                </a:cubicBezTo>
                <a:cubicBezTo>
                  <a:pt x="1225974" y="-43646"/>
                  <a:pt x="1396611" y="45584"/>
                  <a:pt x="1685077" y="0"/>
                </a:cubicBezTo>
                <a:cubicBezTo>
                  <a:pt x="1973543" y="-45584"/>
                  <a:pt x="1995475" y="64006"/>
                  <a:pt x="2235067" y="0"/>
                </a:cubicBezTo>
                <a:cubicBezTo>
                  <a:pt x="2474659" y="-64006"/>
                  <a:pt x="2548106" y="30360"/>
                  <a:pt x="2785058" y="0"/>
                </a:cubicBezTo>
                <a:cubicBezTo>
                  <a:pt x="3022010" y="-30360"/>
                  <a:pt x="3211842" y="86026"/>
                  <a:pt x="3510577" y="0"/>
                </a:cubicBezTo>
                <a:cubicBezTo>
                  <a:pt x="3541363" y="80270"/>
                  <a:pt x="3492348" y="297252"/>
                  <a:pt x="3510577" y="376103"/>
                </a:cubicBezTo>
                <a:cubicBezTo>
                  <a:pt x="3528806" y="454954"/>
                  <a:pt x="3478699" y="601169"/>
                  <a:pt x="3510577" y="776213"/>
                </a:cubicBezTo>
                <a:cubicBezTo>
                  <a:pt x="3542455" y="951257"/>
                  <a:pt x="3469625" y="1100581"/>
                  <a:pt x="3510577" y="1200329"/>
                </a:cubicBezTo>
                <a:cubicBezTo>
                  <a:pt x="3276501" y="1223074"/>
                  <a:pt x="3219306" y="1147181"/>
                  <a:pt x="2995692" y="1200329"/>
                </a:cubicBezTo>
                <a:cubicBezTo>
                  <a:pt x="2772078" y="1253477"/>
                  <a:pt x="2648378" y="1163481"/>
                  <a:pt x="2410596" y="1200329"/>
                </a:cubicBezTo>
                <a:cubicBezTo>
                  <a:pt x="2172814" y="1237177"/>
                  <a:pt x="2007817" y="1173725"/>
                  <a:pt x="1860606" y="1200329"/>
                </a:cubicBezTo>
                <a:cubicBezTo>
                  <a:pt x="1713395" y="1226933"/>
                  <a:pt x="1444055" y="1153623"/>
                  <a:pt x="1205298" y="1200329"/>
                </a:cubicBezTo>
                <a:cubicBezTo>
                  <a:pt x="966541" y="1247035"/>
                  <a:pt x="709340" y="1127877"/>
                  <a:pt x="549990" y="1200329"/>
                </a:cubicBezTo>
                <a:cubicBezTo>
                  <a:pt x="390640" y="1272781"/>
                  <a:pt x="242698" y="1197488"/>
                  <a:pt x="0" y="1200329"/>
                </a:cubicBezTo>
                <a:cubicBezTo>
                  <a:pt x="-16047" y="1089591"/>
                  <a:pt x="3184" y="981257"/>
                  <a:pt x="0" y="800219"/>
                </a:cubicBezTo>
                <a:cubicBezTo>
                  <a:pt x="-3184" y="619181"/>
                  <a:pt x="8661" y="566535"/>
                  <a:pt x="0" y="412113"/>
                </a:cubicBezTo>
                <a:cubicBezTo>
                  <a:pt x="-8661" y="257691"/>
                  <a:pt x="3977" y="124873"/>
                  <a:pt x="0" y="0"/>
                </a:cubicBezTo>
                <a:close/>
              </a:path>
            </a:pathLst>
          </a:custGeom>
          <a:noFill/>
          <a:ln w="15875" cap="sq" cmpd="thinThick">
            <a:noFill/>
            <a:miter lim="800000"/>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none" rtlCol="0">
            <a:spAutoFit/>
          </a:bodyPr>
          <a:lstStyle/>
          <a:p>
            <a:pPr algn="ctr"/>
            <a:r>
              <a:rPr lang="vi-VN" sz="3600" b="1">
                <a:solidFill>
                  <a:srgbClr val="002658"/>
                </a:solidFill>
              </a:rPr>
              <a:t>Tính chất OOP </a:t>
            </a:r>
          </a:p>
          <a:p>
            <a:pPr algn="ctr"/>
            <a:r>
              <a:rPr lang="vi-VN" sz="3600" b="1">
                <a:solidFill>
                  <a:srgbClr val="002658"/>
                </a:solidFill>
              </a:rPr>
              <a:t>trong dự án</a:t>
            </a:r>
          </a:p>
        </p:txBody>
      </p:sp>
      <p:sp>
        <p:nvSpPr>
          <p:cNvPr id="6" name="Oval 5">
            <a:hlinkClick r:id="rId2" action="ppaction://hlinksldjump"/>
            <a:extLst>
              <a:ext uri="{FF2B5EF4-FFF2-40B4-BE49-F238E27FC236}">
                <a16:creationId xmlns:a16="http://schemas.microsoft.com/office/drawing/2014/main" id="{5C555517-ECCF-C412-4ADE-02D8297C1FE3}"/>
              </a:ext>
            </a:extLst>
          </p:cNvPr>
          <p:cNvSpPr/>
          <p:nvPr/>
        </p:nvSpPr>
        <p:spPr>
          <a:xfrm>
            <a:off x="1040387" y="4055396"/>
            <a:ext cx="1967374" cy="1915827"/>
          </a:xfrm>
          <a:custGeom>
            <a:avLst/>
            <a:gdLst>
              <a:gd name="connsiteX0" fmla="*/ 0 w 1967374"/>
              <a:gd name="connsiteY0" fmla="*/ 957914 h 1915827"/>
              <a:gd name="connsiteX1" fmla="*/ 983687 w 1967374"/>
              <a:gd name="connsiteY1" fmla="*/ 0 h 1915827"/>
              <a:gd name="connsiteX2" fmla="*/ 1967374 w 1967374"/>
              <a:gd name="connsiteY2" fmla="*/ 957914 h 1915827"/>
              <a:gd name="connsiteX3" fmla="*/ 983687 w 1967374"/>
              <a:gd name="connsiteY3" fmla="*/ 1915828 h 1915827"/>
              <a:gd name="connsiteX4" fmla="*/ 0 w 1967374"/>
              <a:gd name="connsiteY4" fmla="*/ 957914 h 1915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7374" h="1915827" fill="none" extrusionOk="0">
                <a:moveTo>
                  <a:pt x="0" y="957914"/>
                </a:moveTo>
                <a:cubicBezTo>
                  <a:pt x="99284" y="490285"/>
                  <a:pt x="417954" y="102224"/>
                  <a:pt x="983687" y="0"/>
                </a:cubicBezTo>
                <a:cubicBezTo>
                  <a:pt x="1611653" y="-22253"/>
                  <a:pt x="1957883" y="438642"/>
                  <a:pt x="1967374" y="957914"/>
                </a:cubicBezTo>
                <a:cubicBezTo>
                  <a:pt x="2032719" y="1557903"/>
                  <a:pt x="1499130" y="1932924"/>
                  <a:pt x="983687" y="1915828"/>
                </a:cubicBezTo>
                <a:cubicBezTo>
                  <a:pt x="338832" y="1971961"/>
                  <a:pt x="134524" y="1544564"/>
                  <a:pt x="0" y="957914"/>
                </a:cubicBezTo>
                <a:close/>
              </a:path>
              <a:path w="1967374" h="1915827" stroke="0" extrusionOk="0">
                <a:moveTo>
                  <a:pt x="0" y="957914"/>
                </a:moveTo>
                <a:cubicBezTo>
                  <a:pt x="-17869" y="325608"/>
                  <a:pt x="514862" y="50273"/>
                  <a:pt x="983687" y="0"/>
                </a:cubicBezTo>
                <a:cubicBezTo>
                  <a:pt x="1596399" y="73641"/>
                  <a:pt x="1981104" y="428921"/>
                  <a:pt x="1967374" y="957914"/>
                </a:cubicBezTo>
                <a:cubicBezTo>
                  <a:pt x="1948176" y="1439336"/>
                  <a:pt x="1518202" y="1905912"/>
                  <a:pt x="983687" y="1915828"/>
                </a:cubicBezTo>
                <a:cubicBezTo>
                  <a:pt x="401005" y="1816707"/>
                  <a:pt x="107362" y="1500098"/>
                  <a:pt x="0" y="957914"/>
                </a:cubicBezTo>
                <a:close/>
              </a:path>
            </a:pathLst>
          </a:custGeom>
          <a:gradFill flip="none" rotWithShape="1">
            <a:gsLst>
              <a:gs pos="0">
                <a:srgbClr val="00376F">
                  <a:shade val="30000"/>
                  <a:satMod val="115000"/>
                </a:srgbClr>
              </a:gs>
              <a:gs pos="50000">
                <a:srgbClr val="00376F">
                  <a:shade val="67500"/>
                  <a:satMod val="115000"/>
                </a:srgbClr>
              </a:gs>
              <a:gs pos="100000">
                <a:srgbClr val="00376F">
                  <a:shade val="100000"/>
                  <a:satMod val="115000"/>
                </a:srgbClr>
              </a:gs>
            </a:gsLst>
            <a:path path="circle">
              <a:fillToRect l="50000" t="50000" r="50000" b="50000"/>
            </a:path>
            <a:tileRect/>
          </a:gradFill>
          <a:ln w="28575">
            <a:extLst>
              <a:ext uri="{C807C97D-BFC1-408E-A445-0C87EB9F89A2}">
                <ask:lineSketchStyleProps xmlns:ask="http://schemas.microsoft.com/office/drawing/2018/sketchyshapes" sd="2340764881">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400" b="1"/>
              <a:t>KẾ</a:t>
            </a:r>
          </a:p>
          <a:p>
            <a:pPr algn="ctr"/>
            <a:r>
              <a:rPr lang="vi-VN" sz="2400" b="1"/>
              <a:t>THỪA</a:t>
            </a:r>
            <a:endParaRPr lang="en-SG" sz="2400" b="1"/>
          </a:p>
        </p:txBody>
      </p:sp>
      <p:sp>
        <p:nvSpPr>
          <p:cNvPr id="7" name="Oval 6">
            <a:hlinkClick r:id="rId3" action="ppaction://hlinksldjump"/>
            <a:extLst>
              <a:ext uri="{FF2B5EF4-FFF2-40B4-BE49-F238E27FC236}">
                <a16:creationId xmlns:a16="http://schemas.microsoft.com/office/drawing/2014/main" id="{F0A9EF7D-FD38-26F3-2DAF-E1F744402460}"/>
              </a:ext>
            </a:extLst>
          </p:cNvPr>
          <p:cNvSpPr/>
          <p:nvPr/>
        </p:nvSpPr>
        <p:spPr>
          <a:xfrm>
            <a:off x="3710609" y="2765385"/>
            <a:ext cx="1571809" cy="1530626"/>
          </a:xfrm>
          <a:custGeom>
            <a:avLst/>
            <a:gdLst>
              <a:gd name="connsiteX0" fmla="*/ 0 w 1571809"/>
              <a:gd name="connsiteY0" fmla="*/ 765313 h 1530626"/>
              <a:gd name="connsiteX1" fmla="*/ 785905 w 1571809"/>
              <a:gd name="connsiteY1" fmla="*/ 0 h 1530626"/>
              <a:gd name="connsiteX2" fmla="*/ 1571810 w 1571809"/>
              <a:gd name="connsiteY2" fmla="*/ 765313 h 1530626"/>
              <a:gd name="connsiteX3" fmla="*/ 785905 w 1571809"/>
              <a:gd name="connsiteY3" fmla="*/ 1530626 h 1530626"/>
              <a:gd name="connsiteX4" fmla="*/ 0 w 1571809"/>
              <a:gd name="connsiteY4" fmla="*/ 765313 h 1530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809" h="1530626" fill="none" extrusionOk="0">
                <a:moveTo>
                  <a:pt x="0" y="765313"/>
                </a:moveTo>
                <a:cubicBezTo>
                  <a:pt x="-5861" y="244248"/>
                  <a:pt x="438979" y="-40580"/>
                  <a:pt x="785905" y="0"/>
                </a:cubicBezTo>
                <a:cubicBezTo>
                  <a:pt x="1176723" y="-14060"/>
                  <a:pt x="1521053" y="330946"/>
                  <a:pt x="1571810" y="765313"/>
                </a:cubicBezTo>
                <a:cubicBezTo>
                  <a:pt x="1534370" y="1171503"/>
                  <a:pt x="1154836" y="1510995"/>
                  <a:pt x="785905" y="1530626"/>
                </a:cubicBezTo>
                <a:cubicBezTo>
                  <a:pt x="277691" y="1585235"/>
                  <a:pt x="-15927" y="1216132"/>
                  <a:pt x="0" y="765313"/>
                </a:cubicBezTo>
                <a:close/>
              </a:path>
              <a:path w="1571809" h="1530626" stroke="0" extrusionOk="0">
                <a:moveTo>
                  <a:pt x="0" y="765313"/>
                </a:moveTo>
                <a:cubicBezTo>
                  <a:pt x="-63736" y="385696"/>
                  <a:pt x="393071" y="22091"/>
                  <a:pt x="785905" y="0"/>
                </a:cubicBezTo>
                <a:cubicBezTo>
                  <a:pt x="1229747" y="83447"/>
                  <a:pt x="1542933" y="357543"/>
                  <a:pt x="1571810" y="765313"/>
                </a:cubicBezTo>
                <a:cubicBezTo>
                  <a:pt x="1600157" y="1173323"/>
                  <a:pt x="1206861" y="1467454"/>
                  <a:pt x="785905" y="1530626"/>
                </a:cubicBezTo>
                <a:cubicBezTo>
                  <a:pt x="247232" y="1536980"/>
                  <a:pt x="-50042" y="1128944"/>
                  <a:pt x="0" y="765313"/>
                </a:cubicBezTo>
                <a:close/>
              </a:path>
            </a:pathLst>
          </a:custGeom>
          <a:gradFill flip="none" rotWithShape="1">
            <a:gsLst>
              <a:gs pos="0">
                <a:srgbClr val="00376F">
                  <a:shade val="30000"/>
                  <a:satMod val="115000"/>
                </a:srgbClr>
              </a:gs>
              <a:gs pos="50000">
                <a:srgbClr val="00376F">
                  <a:shade val="67500"/>
                  <a:satMod val="115000"/>
                </a:srgbClr>
              </a:gs>
              <a:gs pos="100000">
                <a:srgbClr val="00376F">
                  <a:shade val="100000"/>
                  <a:satMod val="115000"/>
                </a:srgbClr>
              </a:gs>
            </a:gsLst>
            <a:path path="circle">
              <a:fillToRect t="100000" r="100000"/>
            </a:path>
            <a:tileRect l="-100000" b="-100000"/>
          </a:gradFill>
          <a:ln w="19050">
            <a:extLst>
              <a:ext uri="{C807C97D-BFC1-408E-A445-0C87EB9F89A2}">
                <ask:lineSketchStyleProps xmlns:ask="http://schemas.microsoft.com/office/drawing/2018/sketchyshapes" sd="2558881134">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t>ĐÓNG</a:t>
            </a:r>
          </a:p>
          <a:p>
            <a:pPr algn="ctr"/>
            <a:r>
              <a:rPr lang="vi-VN" b="1"/>
              <a:t>GÓI</a:t>
            </a:r>
            <a:endParaRPr lang="en-SG" b="1"/>
          </a:p>
        </p:txBody>
      </p:sp>
      <p:sp>
        <p:nvSpPr>
          <p:cNvPr id="8" name="Oval 7">
            <a:hlinkClick r:id="rId4" action="ppaction://hlinksldjump"/>
            <a:extLst>
              <a:ext uri="{FF2B5EF4-FFF2-40B4-BE49-F238E27FC236}">
                <a16:creationId xmlns:a16="http://schemas.microsoft.com/office/drawing/2014/main" id="{B01D7543-281B-2A82-505A-514F9765C2D0}"/>
              </a:ext>
            </a:extLst>
          </p:cNvPr>
          <p:cNvSpPr/>
          <p:nvPr/>
        </p:nvSpPr>
        <p:spPr>
          <a:xfrm>
            <a:off x="6210643" y="3669460"/>
            <a:ext cx="1859916" cy="1807001"/>
          </a:xfrm>
          <a:custGeom>
            <a:avLst/>
            <a:gdLst>
              <a:gd name="connsiteX0" fmla="*/ 0 w 1859916"/>
              <a:gd name="connsiteY0" fmla="*/ 903501 h 1807001"/>
              <a:gd name="connsiteX1" fmla="*/ 929958 w 1859916"/>
              <a:gd name="connsiteY1" fmla="*/ 0 h 1807001"/>
              <a:gd name="connsiteX2" fmla="*/ 1859916 w 1859916"/>
              <a:gd name="connsiteY2" fmla="*/ 903501 h 1807001"/>
              <a:gd name="connsiteX3" fmla="*/ 929958 w 1859916"/>
              <a:gd name="connsiteY3" fmla="*/ 1807002 h 1807001"/>
              <a:gd name="connsiteX4" fmla="*/ 0 w 1859916"/>
              <a:gd name="connsiteY4" fmla="*/ 903501 h 1807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9916" h="1807001" fill="none" extrusionOk="0">
                <a:moveTo>
                  <a:pt x="0" y="903501"/>
                </a:moveTo>
                <a:cubicBezTo>
                  <a:pt x="-16855" y="430731"/>
                  <a:pt x="405138" y="120655"/>
                  <a:pt x="929958" y="0"/>
                </a:cubicBezTo>
                <a:cubicBezTo>
                  <a:pt x="1472029" y="23295"/>
                  <a:pt x="1815309" y="343130"/>
                  <a:pt x="1859916" y="903501"/>
                </a:cubicBezTo>
                <a:cubicBezTo>
                  <a:pt x="1904729" y="1413876"/>
                  <a:pt x="1410810" y="1833598"/>
                  <a:pt x="929958" y="1807002"/>
                </a:cubicBezTo>
                <a:cubicBezTo>
                  <a:pt x="529823" y="1780426"/>
                  <a:pt x="10673" y="1517491"/>
                  <a:pt x="0" y="903501"/>
                </a:cubicBezTo>
                <a:close/>
              </a:path>
              <a:path w="1859916" h="1807001" stroke="0" extrusionOk="0">
                <a:moveTo>
                  <a:pt x="0" y="903501"/>
                </a:moveTo>
                <a:cubicBezTo>
                  <a:pt x="80153" y="313209"/>
                  <a:pt x="491970" y="-64861"/>
                  <a:pt x="929958" y="0"/>
                </a:cubicBezTo>
                <a:cubicBezTo>
                  <a:pt x="1432865" y="102434"/>
                  <a:pt x="1891824" y="417161"/>
                  <a:pt x="1859916" y="903501"/>
                </a:cubicBezTo>
                <a:cubicBezTo>
                  <a:pt x="1784910" y="1492158"/>
                  <a:pt x="1344382" y="1774444"/>
                  <a:pt x="929958" y="1807002"/>
                </a:cubicBezTo>
                <a:cubicBezTo>
                  <a:pt x="327282" y="1799296"/>
                  <a:pt x="-873" y="1388783"/>
                  <a:pt x="0" y="903501"/>
                </a:cubicBezTo>
                <a:close/>
              </a:path>
            </a:pathLst>
          </a:custGeom>
          <a:gradFill flip="none" rotWithShape="1">
            <a:gsLst>
              <a:gs pos="0">
                <a:srgbClr val="00376F">
                  <a:shade val="30000"/>
                  <a:satMod val="115000"/>
                </a:srgbClr>
              </a:gs>
              <a:gs pos="50000">
                <a:srgbClr val="00376F">
                  <a:shade val="67500"/>
                  <a:satMod val="115000"/>
                </a:srgbClr>
              </a:gs>
              <a:gs pos="100000">
                <a:srgbClr val="00376F">
                  <a:shade val="100000"/>
                  <a:satMod val="115000"/>
                </a:srgbClr>
              </a:gs>
            </a:gsLst>
            <a:lin ang="5400000" scaled="1"/>
            <a:tileRect/>
          </a:gradFill>
          <a:ln w="28575">
            <a:extLst>
              <a:ext uri="{C807C97D-BFC1-408E-A445-0C87EB9F89A2}">
                <ask:lineSketchStyleProps xmlns:ask="http://schemas.microsoft.com/office/drawing/2018/sketchyshapes" sd="212232564">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000" b="1"/>
              <a:t>ĐA</a:t>
            </a:r>
          </a:p>
          <a:p>
            <a:pPr algn="ctr"/>
            <a:r>
              <a:rPr lang="vi-VN" sz="2000" b="1"/>
              <a:t>HÌNH</a:t>
            </a:r>
            <a:endParaRPr lang="en-SG" sz="2000" b="1"/>
          </a:p>
        </p:txBody>
      </p:sp>
      <p:sp>
        <p:nvSpPr>
          <p:cNvPr id="9" name="Oval 8">
            <a:hlinkClick r:id="rId5" action="ppaction://hlinksldjump"/>
            <a:extLst>
              <a:ext uri="{FF2B5EF4-FFF2-40B4-BE49-F238E27FC236}">
                <a16:creationId xmlns:a16="http://schemas.microsoft.com/office/drawing/2014/main" id="{5ED1BF8C-C039-F62A-94DC-D75151B62E34}"/>
              </a:ext>
            </a:extLst>
          </p:cNvPr>
          <p:cNvSpPr/>
          <p:nvPr/>
        </p:nvSpPr>
        <p:spPr>
          <a:xfrm>
            <a:off x="8778913" y="2012179"/>
            <a:ext cx="2621269" cy="2364352"/>
          </a:xfrm>
          <a:custGeom>
            <a:avLst/>
            <a:gdLst>
              <a:gd name="connsiteX0" fmla="*/ 0 w 2621269"/>
              <a:gd name="connsiteY0" fmla="*/ 1182176 h 2364352"/>
              <a:gd name="connsiteX1" fmla="*/ 1310635 w 2621269"/>
              <a:gd name="connsiteY1" fmla="*/ 0 h 2364352"/>
              <a:gd name="connsiteX2" fmla="*/ 2621270 w 2621269"/>
              <a:gd name="connsiteY2" fmla="*/ 1182176 h 2364352"/>
              <a:gd name="connsiteX3" fmla="*/ 1310635 w 2621269"/>
              <a:gd name="connsiteY3" fmla="*/ 2364352 h 2364352"/>
              <a:gd name="connsiteX4" fmla="*/ 0 w 2621269"/>
              <a:gd name="connsiteY4" fmla="*/ 1182176 h 2364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1269" h="2364352" fill="none" extrusionOk="0">
                <a:moveTo>
                  <a:pt x="0" y="1182176"/>
                </a:moveTo>
                <a:cubicBezTo>
                  <a:pt x="111003" y="579390"/>
                  <a:pt x="501395" y="-127403"/>
                  <a:pt x="1310635" y="0"/>
                </a:cubicBezTo>
                <a:cubicBezTo>
                  <a:pt x="2050925" y="47283"/>
                  <a:pt x="2538985" y="496664"/>
                  <a:pt x="2621270" y="1182176"/>
                </a:cubicBezTo>
                <a:cubicBezTo>
                  <a:pt x="2773691" y="1762122"/>
                  <a:pt x="2110069" y="2474135"/>
                  <a:pt x="1310635" y="2364352"/>
                </a:cubicBezTo>
                <a:cubicBezTo>
                  <a:pt x="624522" y="2221264"/>
                  <a:pt x="5406" y="1790335"/>
                  <a:pt x="0" y="1182176"/>
                </a:cubicBezTo>
                <a:close/>
              </a:path>
              <a:path w="2621269" h="2364352" stroke="0" extrusionOk="0">
                <a:moveTo>
                  <a:pt x="0" y="1182176"/>
                </a:moveTo>
                <a:cubicBezTo>
                  <a:pt x="147219" y="430305"/>
                  <a:pt x="544065" y="4580"/>
                  <a:pt x="1310635" y="0"/>
                </a:cubicBezTo>
                <a:cubicBezTo>
                  <a:pt x="2075041" y="-73072"/>
                  <a:pt x="2573436" y="651337"/>
                  <a:pt x="2621270" y="1182176"/>
                </a:cubicBezTo>
                <a:cubicBezTo>
                  <a:pt x="2527341" y="1923597"/>
                  <a:pt x="1897281" y="2402340"/>
                  <a:pt x="1310635" y="2364352"/>
                </a:cubicBezTo>
                <a:cubicBezTo>
                  <a:pt x="588525" y="2344357"/>
                  <a:pt x="-56489" y="1884964"/>
                  <a:pt x="0" y="1182176"/>
                </a:cubicBezTo>
                <a:close/>
              </a:path>
            </a:pathLst>
          </a:custGeom>
          <a:gradFill flip="none" rotWithShape="1">
            <a:gsLst>
              <a:gs pos="0">
                <a:srgbClr val="00376F">
                  <a:shade val="30000"/>
                  <a:satMod val="115000"/>
                </a:srgbClr>
              </a:gs>
              <a:gs pos="50000">
                <a:srgbClr val="00376F">
                  <a:shade val="67500"/>
                  <a:satMod val="115000"/>
                </a:srgbClr>
              </a:gs>
              <a:gs pos="100000">
                <a:srgbClr val="00376F">
                  <a:shade val="100000"/>
                  <a:satMod val="115000"/>
                </a:srgbClr>
              </a:gs>
            </a:gsLst>
            <a:lin ang="10800000" scaled="1"/>
            <a:tileRect/>
          </a:gradFill>
          <a:ln w="28575">
            <a:extLst>
              <a:ext uri="{C807C97D-BFC1-408E-A445-0C87EB9F89A2}">
                <ask:lineSketchStyleProps xmlns:ask="http://schemas.microsoft.com/office/drawing/2018/sketchyshapes" sd="1935646484">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800" b="1"/>
              <a:t>TRỪU</a:t>
            </a:r>
          </a:p>
          <a:p>
            <a:pPr algn="ctr"/>
            <a:r>
              <a:rPr lang="vi-VN" sz="2800" b="1"/>
              <a:t>TƯỢNG</a:t>
            </a:r>
            <a:endParaRPr lang="en-SG" sz="2800" b="1"/>
          </a:p>
        </p:txBody>
      </p:sp>
      <p:cxnSp>
        <p:nvCxnSpPr>
          <p:cNvPr id="20" name="Connector: Curved 19">
            <a:extLst>
              <a:ext uri="{FF2B5EF4-FFF2-40B4-BE49-F238E27FC236}">
                <a16:creationId xmlns:a16="http://schemas.microsoft.com/office/drawing/2014/main" id="{B10EE8E1-1CB0-225A-090E-D81BE77F56BF}"/>
              </a:ext>
            </a:extLst>
          </p:cNvPr>
          <p:cNvCxnSpPr>
            <a:stCxn id="6" idx="3"/>
          </p:cNvCxnSpPr>
          <p:nvPr/>
        </p:nvCxnSpPr>
        <p:spPr>
          <a:xfrm rot="5400000">
            <a:off x="657049" y="5033608"/>
            <a:ext cx="14404" cy="1328502"/>
          </a:xfrm>
          <a:prstGeom prst="curvedConnector4">
            <a:avLst>
              <a:gd name="adj1" fmla="val 1587059"/>
              <a:gd name="adj2" fmla="val 60844"/>
            </a:avLst>
          </a:prstGeom>
          <a:ln w="28575" cap="flat" cmpd="sng" algn="ctr">
            <a:solidFill>
              <a:srgbClr val="00376F"/>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Connector: Curved 21">
            <a:extLst>
              <a:ext uri="{FF2B5EF4-FFF2-40B4-BE49-F238E27FC236}">
                <a16:creationId xmlns:a16="http://schemas.microsoft.com/office/drawing/2014/main" id="{8B026ACF-4773-599C-C0DF-5A541370EAEF}"/>
              </a:ext>
            </a:extLst>
          </p:cNvPr>
          <p:cNvCxnSpPr>
            <a:cxnSpLocks/>
            <a:stCxn id="9" idx="7"/>
          </p:cNvCxnSpPr>
          <p:nvPr/>
        </p:nvCxnSpPr>
        <p:spPr>
          <a:xfrm rot="5400000" flipH="1" flipV="1">
            <a:off x="10989801" y="1448521"/>
            <a:ext cx="936415" cy="883405"/>
          </a:xfrm>
          <a:prstGeom prst="curvedConnector3">
            <a:avLst>
              <a:gd name="adj1" fmla="val 45754"/>
            </a:avLst>
          </a:prstGeom>
          <a:ln w="28575" cap="flat" cmpd="sng" algn="ctr">
            <a:solidFill>
              <a:srgbClr val="00376F"/>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Connector: Curved 26">
            <a:extLst>
              <a:ext uri="{FF2B5EF4-FFF2-40B4-BE49-F238E27FC236}">
                <a16:creationId xmlns:a16="http://schemas.microsoft.com/office/drawing/2014/main" id="{2C145CE0-BC5B-2471-7618-AEC2B343D622}"/>
              </a:ext>
            </a:extLst>
          </p:cNvPr>
          <p:cNvCxnSpPr>
            <a:cxnSpLocks/>
            <a:stCxn id="7" idx="3"/>
            <a:endCxn id="6" idx="7"/>
          </p:cNvCxnSpPr>
          <p:nvPr/>
        </p:nvCxnSpPr>
        <p:spPr>
          <a:xfrm rot="5400000">
            <a:off x="3198168" y="3593335"/>
            <a:ext cx="264106" cy="1221149"/>
          </a:xfrm>
          <a:prstGeom prst="curvedConnector5">
            <a:avLst>
              <a:gd name="adj1" fmla="val 67739"/>
              <a:gd name="adj2" fmla="val 47628"/>
              <a:gd name="adj3" fmla="val 62368"/>
            </a:avLst>
          </a:prstGeom>
          <a:ln w="28575" cap="flat" cmpd="sng" algn="ctr">
            <a:solidFill>
              <a:srgbClr val="00376F"/>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Connector: Curved 32">
            <a:extLst>
              <a:ext uri="{FF2B5EF4-FFF2-40B4-BE49-F238E27FC236}">
                <a16:creationId xmlns:a16="http://schemas.microsoft.com/office/drawing/2014/main" id="{72DC0555-9F7E-AF79-2FE5-6B8D4B5DDCD8}"/>
              </a:ext>
            </a:extLst>
          </p:cNvPr>
          <p:cNvCxnSpPr>
            <a:cxnSpLocks/>
            <a:stCxn id="8" idx="2"/>
            <a:endCxn id="7" idx="6"/>
          </p:cNvCxnSpPr>
          <p:nvPr/>
        </p:nvCxnSpPr>
        <p:spPr>
          <a:xfrm rot="10800000">
            <a:off x="5282419" y="3530699"/>
            <a:ext cx="928225" cy="1042263"/>
          </a:xfrm>
          <a:prstGeom prst="curvedConnector3">
            <a:avLst>
              <a:gd name="adj1" fmla="val 50000"/>
            </a:avLst>
          </a:prstGeom>
          <a:ln w="28575" cap="flat" cmpd="sng" algn="ctr">
            <a:solidFill>
              <a:srgbClr val="00376F"/>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Connector: Curved 35">
            <a:extLst>
              <a:ext uri="{FF2B5EF4-FFF2-40B4-BE49-F238E27FC236}">
                <a16:creationId xmlns:a16="http://schemas.microsoft.com/office/drawing/2014/main" id="{E9F11A1B-2B7C-9DDA-FF6F-729921F1AA4D}"/>
              </a:ext>
            </a:extLst>
          </p:cNvPr>
          <p:cNvCxnSpPr>
            <a:cxnSpLocks/>
            <a:stCxn id="9" idx="4"/>
            <a:endCxn id="8" idx="5"/>
          </p:cNvCxnSpPr>
          <p:nvPr/>
        </p:nvCxnSpPr>
        <p:spPr>
          <a:xfrm rot="5400000">
            <a:off x="8526215" y="3648498"/>
            <a:ext cx="835301" cy="2291367"/>
          </a:xfrm>
          <a:prstGeom prst="curvedConnector3">
            <a:avLst>
              <a:gd name="adj1" fmla="val 67427"/>
            </a:avLst>
          </a:prstGeom>
          <a:ln w="28575" cap="flat" cmpd="sng" algn="ctr">
            <a:solidFill>
              <a:srgbClr val="00376F"/>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0" name="Freeform: Shape 39">
            <a:extLst>
              <a:ext uri="{FF2B5EF4-FFF2-40B4-BE49-F238E27FC236}">
                <a16:creationId xmlns:a16="http://schemas.microsoft.com/office/drawing/2014/main" id="{CD8E7ECE-2DF4-33D1-8794-8AAC1A3FE3F2}"/>
              </a:ext>
            </a:extLst>
          </p:cNvPr>
          <p:cNvSpPr/>
          <p:nvPr/>
        </p:nvSpPr>
        <p:spPr>
          <a:xfrm>
            <a:off x="11757991" y="1470991"/>
            <a:ext cx="248479" cy="129209"/>
          </a:xfrm>
          <a:custGeom>
            <a:avLst/>
            <a:gdLst>
              <a:gd name="connsiteX0" fmla="*/ 0 w 248479"/>
              <a:gd name="connsiteY0" fmla="*/ 69574 h 129209"/>
              <a:gd name="connsiteX1" fmla="*/ 79513 w 248479"/>
              <a:gd name="connsiteY1" fmla="*/ 49696 h 129209"/>
              <a:gd name="connsiteX2" fmla="*/ 129209 w 248479"/>
              <a:gd name="connsiteY2" fmla="*/ 0 h 129209"/>
              <a:gd name="connsiteX3" fmla="*/ 178905 w 248479"/>
              <a:gd name="connsiteY3" fmla="*/ 49696 h 129209"/>
              <a:gd name="connsiteX4" fmla="*/ 208722 w 248479"/>
              <a:gd name="connsiteY4" fmla="*/ 79513 h 129209"/>
              <a:gd name="connsiteX5" fmla="*/ 228600 w 248479"/>
              <a:gd name="connsiteY5" fmla="*/ 109331 h 129209"/>
              <a:gd name="connsiteX6" fmla="*/ 248479 w 248479"/>
              <a:gd name="connsiteY6" fmla="*/ 129209 h 129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479" h="129209">
                <a:moveTo>
                  <a:pt x="0" y="69574"/>
                </a:moveTo>
                <a:cubicBezTo>
                  <a:pt x="3968" y="68780"/>
                  <a:pt x="68399" y="58031"/>
                  <a:pt x="79513" y="49696"/>
                </a:cubicBezTo>
                <a:cubicBezTo>
                  <a:pt x="98255" y="35640"/>
                  <a:pt x="129209" y="0"/>
                  <a:pt x="129209" y="0"/>
                </a:cubicBezTo>
                <a:cubicBezTo>
                  <a:pt x="182852" y="17881"/>
                  <a:pt x="140524" y="-4037"/>
                  <a:pt x="178905" y="49696"/>
                </a:cubicBezTo>
                <a:cubicBezTo>
                  <a:pt x="187075" y="61134"/>
                  <a:pt x="199724" y="68715"/>
                  <a:pt x="208722" y="79513"/>
                </a:cubicBezTo>
                <a:cubicBezTo>
                  <a:pt x="216369" y="88690"/>
                  <a:pt x="221138" y="100003"/>
                  <a:pt x="228600" y="109331"/>
                </a:cubicBezTo>
                <a:cubicBezTo>
                  <a:pt x="234454" y="116648"/>
                  <a:pt x="248479" y="129209"/>
                  <a:pt x="248479" y="129209"/>
                </a:cubicBezTo>
              </a:path>
            </a:pathLst>
          </a:custGeom>
          <a:ln w="28575">
            <a:solidFill>
              <a:srgbClr val="00376F"/>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SG"/>
          </a:p>
        </p:txBody>
      </p:sp>
      <p:pic>
        <p:nvPicPr>
          <p:cNvPr id="11" name="Graphic 10" descr="Fast Forward with solid fill">
            <a:extLst>
              <a:ext uri="{FF2B5EF4-FFF2-40B4-BE49-F238E27FC236}">
                <a16:creationId xmlns:a16="http://schemas.microsoft.com/office/drawing/2014/main" id="{BA9E69EB-CEC3-D066-A5E1-30F3BBA02D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59878" y="5475090"/>
            <a:ext cx="914400" cy="914400"/>
          </a:xfrm>
          <a:prstGeom prst="rect">
            <a:avLst/>
          </a:prstGeom>
        </p:spPr>
      </p:pic>
    </p:spTree>
    <p:extLst>
      <p:ext uri="{BB962C8B-B14F-4D97-AF65-F5344CB8AC3E}">
        <p14:creationId xmlns:p14="http://schemas.microsoft.com/office/powerpoint/2010/main" val="3092516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250"/>
                                        <p:tgtEl>
                                          <p:spTgt spid="20"/>
                                        </p:tgtEl>
                                      </p:cBhvr>
                                    </p:animEffect>
                                  </p:childTnLst>
                                </p:cTn>
                              </p:par>
                            </p:childTnLst>
                          </p:cTn>
                        </p:par>
                        <p:par>
                          <p:cTn id="8" fill="hold">
                            <p:stCondLst>
                              <p:cond delay="250"/>
                            </p:stCondLst>
                            <p:childTnLst>
                              <p:par>
                                <p:cTn id="9" presetID="31"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 calcmode="lin" valueType="num">
                                      <p:cBhvr>
                                        <p:cTn id="13" dur="500" fill="hold"/>
                                        <p:tgtEl>
                                          <p:spTgt spid="6"/>
                                        </p:tgtEl>
                                        <p:attrNameLst>
                                          <p:attrName>style.rotation</p:attrName>
                                        </p:attrNameLst>
                                      </p:cBhvr>
                                      <p:tavLst>
                                        <p:tav tm="0">
                                          <p:val>
                                            <p:fltVal val="90"/>
                                          </p:val>
                                        </p:tav>
                                        <p:tav tm="100000">
                                          <p:val>
                                            <p:fltVal val="0"/>
                                          </p:val>
                                        </p:tav>
                                      </p:tavLst>
                                    </p:anim>
                                    <p:animEffect transition="in" filter="fade">
                                      <p:cBhvr>
                                        <p:cTn id="14" dur="500"/>
                                        <p:tgtEl>
                                          <p:spTgt spid="6"/>
                                        </p:tgtEl>
                                      </p:cBhvr>
                                    </p:animEffect>
                                  </p:childTnLst>
                                </p:cTn>
                              </p:par>
                            </p:childTnLst>
                          </p:cTn>
                        </p:par>
                        <p:par>
                          <p:cTn id="15" fill="hold">
                            <p:stCondLst>
                              <p:cond delay="750"/>
                            </p:stCondLst>
                            <p:childTnLst>
                              <p:par>
                                <p:cTn id="16" presetID="22" presetClass="entr" presetSubtype="8" fill="hold" nodeType="after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left)">
                                      <p:cBhvr>
                                        <p:cTn id="18" dur="250"/>
                                        <p:tgtEl>
                                          <p:spTgt spid="27"/>
                                        </p:tgtEl>
                                      </p:cBhvr>
                                    </p:animEffect>
                                  </p:childTnLst>
                                </p:cTn>
                              </p:par>
                            </p:childTnLst>
                          </p:cTn>
                        </p:par>
                        <p:par>
                          <p:cTn id="19" fill="hold">
                            <p:stCondLst>
                              <p:cond delay="1000"/>
                            </p:stCondLst>
                            <p:childTnLst>
                              <p:par>
                                <p:cTn id="20" presetID="31" presetClass="entr" presetSubtype="0"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 calcmode="lin" valueType="num">
                                      <p:cBhvr>
                                        <p:cTn id="24" dur="500" fill="hold"/>
                                        <p:tgtEl>
                                          <p:spTgt spid="7"/>
                                        </p:tgtEl>
                                        <p:attrNameLst>
                                          <p:attrName>style.rotation</p:attrName>
                                        </p:attrNameLst>
                                      </p:cBhvr>
                                      <p:tavLst>
                                        <p:tav tm="0">
                                          <p:val>
                                            <p:fltVal val="90"/>
                                          </p:val>
                                        </p:tav>
                                        <p:tav tm="100000">
                                          <p:val>
                                            <p:fltVal val="0"/>
                                          </p:val>
                                        </p:tav>
                                      </p:tavLst>
                                    </p:anim>
                                    <p:animEffect transition="in" filter="fade">
                                      <p:cBhvr>
                                        <p:cTn id="25" dur="500"/>
                                        <p:tgtEl>
                                          <p:spTgt spid="7"/>
                                        </p:tgtEl>
                                      </p:cBhvr>
                                    </p:animEffect>
                                  </p:childTnLst>
                                </p:cTn>
                              </p:par>
                            </p:childTnLst>
                          </p:cTn>
                        </p:par>
                        <p:par>
                          <p:cTn id="26" fill="hold">
                            <p:stCondLst>
                              <p:cond delay="1500"/>
                            </p:stCondLst>
                            <p:childTnLst>
                              <p:par>
                                <p:cTn id="27" presetID="22" presetClass="entr" presetSubtype="8" fill="hold" nodeType="after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250"/>
                                        <p:tgtEl>
                                          <p:spTgt spid="33"/>
                                        </p:tgtEl>
                                      </p:cBhvr>
                                    </p:animEffect>
                                  </p:childTnLst>
                                </p:cTn>
                              </p:par>
                            </p:childTnLst>
                          </p:cTn>
                        </p:par>
                        <p:par>
                          <p:cTn id="30" fill="hold">
                            <p:stCondLst>
                              <p:cond delay="1750"/>
                            </p:stCondLst>
                            <p:childTnLst>
                              <p:par>
                                <p:cTn id="31" presetID="31" presetClass="entr" presetSubtype="0"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 calcmode="lin" valueType="num">
                                      <p:cBhvr>
                                        <p:cTn id="35" dur="500" fill="hold"/>
                                        <p:tgtEl>
                                          <p:spTgt spid="8"/>
                                        </p:tgtEl>
                                        <p:attrNameLst>
                                          <p:attrName>style.rotation</p:attrName>
                                        </p:attrNameLst>
                                      </p:cBhvr>
                                      <p:tavLst>
                                        <p:tav tm="0">
                                          <p:val>
                                            <p:fltVal val="90"/>
                                          </p:val>
                                        </p:tav>
                                        <p:tav tm="100000">
                                          <p:val>
                                            <p:fltVal val="0"/>
                                          </p:val>
                                        </p:tav>
                                      </p:tavLst>
                                    </p:anim>
                                    <p:animEffect transition="in" filter="fade">
                                      <p:cBhvr>
                                        <p:cTn id="36" dur="500"/>
                                        <p:tgtEl>
                                          <p:spTgt spid="8"/>
                                        </p:tgtEl>
                                      </p:cBhvr>
                                    </p:animEffect>
                                  </p:childTnLst>
                                </p:cTn>
                              </p:par>
                            </p:childTnLst>
                          </p:cTn>
                        </p:par>
                        <p:par>
                          <p:cTn id="37" fill="hold">
                            <p:stCondLst>
                              <p:cond delay="2250"/>
                            </p:stCondLst>
                            <p:childTnLst>
                              <p:par>
                                <p:cTn id="38" presetID="22" presetClass="entr" presetSubtype="8" fill="hold" nodeType="after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wipe(left)">
                                      <p:cBhvr>
                                        <p:cTn id="40" dur="250"/>
                                        <p:tgtEl>
                                          <p:spTgt spid="36"/>
                                        </p:tgtEl>
                                      </p:cBhvr>
                                    </p:animEffect>
                                  </p:childTnLst>
                                </p:cTn>
                              </p:par>
                            </p:childTnLst>
                          </p:cTn>
                        </p:par>
                        <p:par>
                          <p:cTn id="41" fill="hold">
                            <p:stCondLst>
                              <p:cond delay="2500"/>
                            </p:stCondLst>
                            <p:childTnLst>
                              <p:par>
                                <p:cTn id="42" presetID="31" presetClass="entr" presetSubtype="0"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 calcmode="lin" valueType="num">
                                      <p:cBhvr>
                                        <p:cTn id="44" dur="500" fill="hold"/>
                                        <p:tgtEl>
                                          <p:spTgt spid="9"/>
                                        </p:tgtEl>
                                        <p:attrNameLst>
                                          <p:attrName>ppt_w</p:attrName>
                                        </p:attrNameLst>
                                      </p:cBhvr>
                                      <p:tavLst>
                                        <p:tav tm="0">
                                          <p:val>
                                            <p:fltVal val="0"/>
                                          </p:val>
                                        </p:tav>
                                        <p:tav tm="100000">
                                          <p:val>
                                            <p:strVal val="#ppt_w"/>
                                          </p:val>
                                        </p:tav>
                                      </p:tavLst>
                                    </p:anim>
                                    <p:anim calcmode="lin" valueType="num">
                                      <p:cBhvr>
                                        <p:cTn id="45" dur="500" fill="hold"/>
                                        <p:tgtEl>
                                          <p:spTgt spid="9"/>
                                        </p:tgtEl>
                                        <p:attrNameLst>
                                          <p:attrName>ppt_h</p:attrName>
                                        </p:attrNameLst>
                                      </p:cBhvr>
                                      <p:tavLst>
                                        <p:tav tm="0">
                                          <p:val>
                                            <p:fltVal val="0"/>
                                          </p:val>
                                        </p:tav>
                                        <p:tav tm="100000">
                                          <p:val>
                                            <p:strVal val="#ppt_h"/>
                                          </p:val>
                                        </p:tav>
                                      </p:tavLst>
                                    </p:anim>
                                    <p:anim calcmode="lin" valueType="num">
                                      <p:cBhvr>
                                        <p:cTn id="46" dur="500" fill="hold"/>
                                        <p:tgtEl>
                                          <p:spTgt spid="9"/>
                                        </p:tgtEl>
                                        <p:attrNameLst>
                                          <p:attrName>style.rotation</p:attrName>
                                        </p:attrNameLst>
                                      </p:cBhvr>
                                      <p:tavLst>
                                        <p:tav tm="0">
                                          <p:val>
                                            <p:fltVal val="90"/>
                                          </p:val>
                                        </p:tav>
                                        <p:tav tm="100000">
                                          <p:val>
                                            <p:fltVal val="0"/>
                                          </p:val>
                                        </p:tav>
                                      </p:tavLst>
                                    </p:anim>
                                    <p:animEffect transition="in" filter="fade">
                                      <p:cBhvr>
                                        <p:cTn id="47" dur="500"/>
                                        <p:tgtEl>
                                          <p:spTgt spid="9"/>
                                        </p:tgtEl>
                                      </p:cBhvr>
                                    </p:animEffect>
                                  </p:childTnLst>
                                </p:cTn>
                              </p:par>
                            </p:childTnLst>
                          </p:cTn>
                        </p:par>
                        <p:par>
                          <p:cTn id="48" fill="hold">
                            <p:stCondLst>
                              <p:cond delay="3000"/>
                            </p:stCondLst>
                            <p:childTnLst>
                              <p:par>
                                <p:cTn id="49" presetID="22" presetClass="entr" presetSubtype="4"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wipe(down)">
                                      <p:cBhvr>
                                        <p:cTn id="51" dur="250"/>
                                        <p:tgtEl>
                                          <p:spTgt spid="22"/>
                                        </p:tgtEl>
                                      </p:cBhvr>
                                    </p:animEffect>
                                  </p:childTnLst>
                                </p:cTn>
                              </p:par>
                            </p:childTnLst>
                          </p:cTn>
                        </p:par>
                        <p:par>
                          <p:cTn id="52" fill="hold">
                            <p:stCondLst>
                              <p:cond delay="3250"/>
                            </p:stCondLst>
                            <p:childTnLst>
                              <p:par>
                                <p:cTn id="53" presetID="22" presetClass="entr" presetSubtype="4" fill="hold" grpId="0" nodeType="after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wipe(down)">
                                      <p:cBhvr>
                                        <p:cTn id="55" dur="250"/>
                                        <p:tgtEl>
                                          <p:spTgt spid="40"/>
                                        </p:tgtEl>
                                      </p:cBhvr>
                                    </p:animEffect>
                                  </p:childTnLst>
                                </p:cTn>
                              </p:par>
                            </p:childTnLst>
                          </p:cTn>
                        </p:par>
                        <p:par>
                          <p:cTn id="56" fill="hold">
                            <p:stCondLst>
                              <p:cond delay="3500"/>
                            </p:stCondLst>
                            <p:childTnLst>
                              <p:par>
                                <p:cTn id="57" presetID="22" presetClass="entr" presetSubtype="8" fill="hold" nodeType="after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wipe(left)">
                                      <p:cBhvr>
                                        <p:cTn id="59"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4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7221E7-D894-1040-3C02-66EDC531753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D76D22-EC9D-7C44-4EB5-038457F51269}"/>
              </a:ext>
            </a:extLst>
          </p:cNvPr>
          <p:cNvSpPr>
            <a:spLocks noGrp="1"/>
          </p:cNvSpPr>
          <p:nvPr>
            <p:ph sz="quarter" idx="13"/>
          </p:nvPr>
        </p:nvSpPr>
        <p:spPr>
          <a:xfrm>
            <a:off x="-74218" y="711254"/>
            <a:ext cx="7763044" cy="2873570"/>
          </a:xfrm>
        </p:spPr>
        <p:txBody>
          <a:bodyPr/>
          <a:lstStyle/>
          <a:p>
            <a:pPr marL="0" indent="0">
              <a:buNone/>
            </a:pPr>
            <a:r>
              <a:rPr lang="vi-VN" sz="3200" b="1">
                <a:solidFill>
                  <a:srgbClr val="002658"/>
                </a:solidFill>
              </a:rPr>
              <a:t>Kế thừa </a:t>
            </a:r>
            <a:r>
              <a:rPr lang="vi-VN" sz="1800" b="1">
                <a:solidFill>
                  <a:srgbClr val="002658"/>
                </a:solidFill>
              </a:rPr>
              <a:t>(</a:t>
            </a:r>
            <a:r>
              <a:rPr lang="vi-VN" sz="1800" b="1" err="1">
                <a:solidFill>
                  <a:srgbClr val="002658"/>
                </a:solidFill>
              </a:rPr>
              <a:t>Inheritance</a:t>
            </a:r>
            <a:r>
              <a:rPr lang="vi-VN" sz="1800" b="1">
                <a:solidFill>
                  <a:srgbClr val="002658"/>
                </a:solidFill>
              </a:rPr>
              <a:t>)</a:t>
            </a:r>
            <a:endParaRPr lang="vi-VN" b="1">
              <a:solidFill>
                <a:srgbClr val="002658"/>
              </a:solidFill>
            </a:endParaRPr>
          </a:p>
          <a:p>
            <a:endParaRPr lang="vi-VN" sz="400" b="1"/>
          </a:p>
          <a:p>
            <a:pPr lvl="1">
              <a:buFont typeface="Wingdings" panose="05000000000000000000" pitchFamily="2" charset="2"/>
              <a:buChar char="§"/>
            </a:pPr>
            <a:r>
              <a:rPr lang="vi-VN" b="1"/>
              <a:t>Lớp cha</a:t>
            </a:r>
            <a:r>
              <a:rPr lang="vi-VN"/>
              <a:t>: </a:t>
            </a:r>
            <a:r>
              <a:rPr lang="vi-VN" err="1"/>
              <a:t>BaseTable</a:t>
            </a:r>
            <a:r>
              <a:rPr lang="vi-VN"/>
              <a:t> có vai trò là lớp cha trừu tượng.</a:t>
            </a:r>
          </a:p>
          <a:p>
            <a:pPr lvl="1">
              <a:buFont typeface="Wingdings" panose="05000000000000000000" pitchFamily="2" charset="2"/>
              <a:buChar char="§"/>
            </a:pPr>
            <a:r>
              <a:rPr lang="vi-VN" b="1"/>
              <a:t>Lớp con</a:t>
            </a:r>
            <a:r>
              <a:rPr lang="vi-VN"/>
              <a:t>: </a:t>
            </a:r>
            <a:r>
              <a:rPr lang="vi-VN" err="1"/>
              <a:t>Card</a:t>
            </a:r>
            <a:r>
              <a:rPr lang="vi-VN"/>
              <a:t>, </a:t>
            </a:r>
            <a:r>
              <a:rPr lang="vi-VN" err="1"/>
              <a:t>Deck</a:t>
            </a:r>
            <a:r>
              <a:rPr lang="vi-VN"/>
              <a:t>, </a:t>
            </a:r>
            <a:r>
              <a:rPr lang="vi-VN" err="1"/>
              <a:t>User_account</a:t>
            </a:r>
            <a:r>
              <a:rPr lang="vi-VN"/>
              <a:t>,….. Đều kế thừa từ </a:t>
            </a:r>
            <a:r>
              <a:rPr lang="vi-VN" err="1"/>
              <a:t>BaseTable</a:t>
            </a:r>
            <a:r>
              <a:rPr lang="vi-VN"/>
              <a:t> (Kế thừa </a:t>
            </a:r>
            <a:r>
              <a:rPr lang="vi-VN" err="1"/>
              <a:t>query</a:t>
            </a:r>
            <a:r>
              <a:rPr lang="vi-VN"/>
              <a:t>, </a:t>
            </a:r>
            <a:r>
              <a:rPr lang="vi-VN" err="1"/>
              <a:t>Condition</a:t>
            </a:r>
            <a:r>
              <a:rPr lang="vi-VN"/>
              <a:t>,….)</a:t>
            </a:r>
          </a:p>
          <a:p>
            <a:pPr lvl="1">
              <a:buFont typeface="Wingdings" panose="05000000000000000000" pitchFamily="2" charset="2"/>
              <a:buChar char="§"/>
            </a:pPr>
            <a:endParaRPr lang="vi-VN" sz="800"/>
          </a:p>
          <a:p>
            <a:pPr lvl="1">
              <a:buFont typeface="Wingdings" panose="05000000000000000000" pitchFamily="2" charset="2"/>
              <a:buChar char="§"/>
            </a:pPr>
            <a:r>
              <a:rPr lang="vi-VN" b="1"/>
              <a:t>Ưu điểm</a:t>
            </a:r>
            <a:r>
              <a:rPr lang="vi-VN"/>
              <a:t>:</a:t>
            </a:r>
          </a:p>
          <a:p>
            <a:pPr lvl="2"/>
            <a:r>
              <a:rPr lang="vi-VN"/>
              <a:t>Tái sử dụng mã: Tránh lặp lại </a:t>
            </a:r>
            <a:r>
              <a:rPr lang="vi-VN" err="1"/>
              <a:t>code</a:t>
            </a:r>
            <a:r>
              <a:rPr lang="vi-VN"/>
              <a:t> định nghĩa (</a:t>
            </a:r>
            <a:r>
              <a:rPr lang="vi-VN" err="1"/>
              <a:t>query</a:t>
            </a:r>
            <a:r>
              <a:rPr lang="vi-VN"/>
              <a:t>, </a:t>
            </a:r>
            <a:r>
              <a:rPr lang="vi-VN" err="1"/>
              <a:t>condition</a:t>
            </a:r>
            <a:r>
              <a:rPr lang="vi-VN"/>
              <a:t>, </a:t>
            </a:r>
            <a:r>
              <a:rPr lang="vi-VN" err="1"/>
              <a:t>tableName</a:t>
            </a:r>
            <a:r>
              <a:rPr lang="vi-VN"/>
              <a:t>) cho mỗi </a:t>
            </a:r>
            <a:r>
              <a:rPr lang="vi-VN" err="1"/>
              <a:t>class</a:t>
            </a:r>
            <a:r>
              <a:rPr lang="vi-VN"/>
              <a:t> </a:t>
            </a:r>
            <a:r>
              <a:rPr lang="vi-VN" err="1"/>
              <a:t>table</a:t>
            </a:r>
            <a:r>
              <a:rPr lang="vi-VN"/>
              <a:t>.</a:t>
            </a:r>
          </a:p>
          <a:p>
            <a:pPr lvl="2"/>
            <a:r>
              <a:rPr lang="vi-VN"/>
              <a:t>Cấu trúc: tạo cây phân cấp rõ ràng, dễ hiểu, dễ mở rộng khi có </a:t>
            </a:r>
            <a:r>
              <a:rPr lang="vi-VN" err="1"/>
              <a:t>table</a:t>
            </a:r>
            <a:r>
              <a:rPr lang="vi-VN"/>
              <a:t> mới.</a:t>
            </a:r>
          </a:p>
          <a:p>
            <a:pPr lvl="2"/>
            <a:endParaRPr lang="en-US"/>
          </a:p>
        </p:txBody>
      </p:sp>
      <p:sp>
        <p:nvSpPr>
          <p:cNvPr id="4" name="Slide Number Placeholder 3">
            <a:extLst>
              <a:ext uri="{FF2B5EF4-FFF2-40B4-BE49-F238E27FC236}">
                <a16:creationId xmlns:a16="http://schemas.microsoft.com/office/drawing/2014/main" id="{7CAB0148-40B9-8FBA-F9B1-449024B36912}"/>
              </a:ext>
            </a:extLst>
          </p:cNvPr>
          <p:cNvSpPr>
            <a:spLocks noGrp="1"/>
          </p:cNvSpPr>
          <p:nvPr>
            <p:ph type="sldNum" sz="quarter" idx="12"/>
          </p:nvPr>
        </p:nvSpPr>
        <p:spPr/>
        <p:txBody>
          <a:bodyPr/>
          <a:lstStyle/>
          <a:p>
            <a:fld id="{9EA0BE3B-158A-4EDF-80DC-E394A0D1600F}" type="slidenum">
              <a:rPr lang="en-US" smtClean="0"/>
              <a:pPr/>
              <a:t>29</a:t>
            </a:fld>
            <a:endParaRPr lang="en-US"/>
          </a:p>
        </p:txBody>
      </p:sp>
      <p:grpSp>
        <p:nvGrpSpPr>
          <p:cNvPr id="9" name="Group 8">
            <a:extLst>
              <a:ext uri="{FF2B5EF4-FFF2-40B4-BE49-F238E27FC236}">
                <a16:creationId xmlns:a16="http://schemas.microsoft.com/office/drawing/2014/main" id="{E78E3238-1F86-0868-370A-BAB7C20D148D}"/>
              </a:ext>
            </a:extLst>
          </p:cNvPr>
          <p:cNvGrpSpPr/>
          <p:nvPr/>
        </p:nvGrpSpPr>
        <p:grpSpPr>
          <a:xfrm>
            <a:off x="10975616" y="5884917"/>
            <a:ext cx="782376" cy="446485"/>
            <a:chOff x="10400439" y="5864087"/>
            <a:chExt cx="877649" cy="437400"/>
          </a:xfrm>
        </p:grpSpPr>
        <p:sp>
          <p:nvSpPr>
            <p:cNvPr id="5" name="Arrow: Curved Left 4">
              <a:hlinkClick r:id="rId3" action="ppaction://hlinksldjump"/>
              <a:extLst>
                <a:ext uri="{FF2B5EF4-FFF2-40B4-BE49-F238E27FC236}">
                  <a16:creationId xmlns:a16="http://schemas.microsoft.com/office/drawing/2014/main" id="{0454FE02-960B-9144-0E9E-3EFE130DAB8E}"/>
                </a:ext>
              </a:extLst>
            </p:cNvPr>
            <p:cNvSpPr/>
            <p:nvPr/>
          </p:nvSpPr>
          <p:spPr>
            <a:xfrm>
              <a:off x="10930219" y="5864087"/>
              <a:ext cx="347869" cy="437400"/>
            </a:xfrm>
            <a:prstGeom prst="curvedLeftArrow">
              <a:avLst/>
            </a:prstGeom>
            <a:solidFill>
              <a:srgbClr val="00376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7" name="TextBox 6">
              <a:hlinkClick r:id="rId3" action="ppaction://hlinksldjump"/>
              <a:extLst>
                <a:ext uri="{FF2B5EF4-FFF2-40B4-BE49-F238E27FC236}">
                  <a16:creationId xmlns:a16="http://schemas.microsoft.com/office/drawing/2014/main" id="{E8DE155D-CF90-ECEF-D99C-BB103926E947}"/>
                </a:ext>
              </a:extLst>
            </p:cNvPr>
            <p:cNvSpPr txBox="1"/>
            <p:nvPr/>
          </p:nvSpPr>
          <p:spPr>
            <a:xfrm>
              <a:off x="10400439" y="5933028"/>
              <a:ext cx="603050" cy="276999"/>
            </a:xfrm>
            <a:prstGeom prst="rect">
              <a:avLst/>
            </a:prstGeom>
            <a:noFill/>
          </p:spPr>
          <p:txBody>
            <a:bodyPr wrap="none" rtlCol="0">
              <a:spAutoFit/>
            </a:bodyPr>
            <a:lstStyle/>
            <a:p>
              <a:r>
                <a:rPr lang="vi-VN" sz="1200"/>
                <a:t>BACK</a:t>
              </a:r>
              <a:endParaRPr lang="en-SG" sz="1200"/>
            </a:p>
          </p:txBody>
        </p:sp>
      </p:grpSp>
      <p:sp>
        <p:nvSpPr>
          <p:cNvPr id="14" name="Title 1">
            <a:extLst>
              <a:ext uri="{FF2B5EF4-FFF2-40B4-BE49-F238E27FC236}">
                <a16:creationId xmlns:a16="http://schemas.microsoft.com/office/drawing/2014/main" id="{8218FC18-6743-9ED3-8B83-DF6A67D432EA}"/>
              </a:ext>
            </a:extLst>
          </p:cNvPr>
          <p:cNvSpPr>
            <a:spLocks noGrp="1"/>
          </p:cNvSpPr>
          <p:nvPr>
            <p:ph type="title"/>
          </p:nvPr>
        </p:nvSpPr>
        <p:spPr>
          <a:xfrm>
            <a:off x="338736" y="112543"/>
            <a:ext cx="11514528" cy="436098"/>
          </a:xfrm>
        </p:spPr>
        <p:txBody>
          <a:bodyPr/>
          <a:lstStyle/>
          <a:p>
            <a:r>
              <a:rPr lang="vi-VN"/>
              <a:t>IV.</a:t>
            </a:r>
            <a:r>
              <a:rPr lang="vi-VN" b="0">
                <a:ln w="0"/>
                <a:effectLst>
                  <a:outerShdw blurRad="38100" dist="25400" dir="5400000" algn="ctr" rotWithShape="0">
                    <a:srgbClr val="6E747A">
                      <a:alpha val="43000"/>
                    </a:srgbClr>
                  </a:outerShdw>
                </a:effectLst>
                <a:latin typeface="Arial"/>
                <a:ea typeface="DejaVu Sans"/>
                <a:cs typeface="DejaVu Sans"/>
              </a:rPr>
              <a:t> CẤU TRÚC CHƯƠNG TRÌNH</a:t>
            </a:r>
            <a:endParaRPr lang="en-US"/>
          </a:p>
        </p:txBody>
      </p:sp>
      <p:pic>
        <p:nvPicPr>
          <p:cNvPr id="11" name="Hình ảnh 10">
            <a:extLst>
              <a:ext uri="{FF2B5EF4-FFF2-40B4-BE49-F238E27FC236}">
                <a16:creationId xmlns:a16="http://schemas.microsoft.com/office/drawing/2014/main" id="{BD1CB280-2449-C5BF-35E1-2DA351F11168}"/>
              </a:ext>
            </a:extLst>
          </p:cNvPr>
          <p:cNvPicPr>
            <a:picLocks noChangeAspect="1"/>
          </p:cNvPicPr>
          <p:nvPr/>
        </p:nvPicPr>
        <p:blipFill>
          <a:blip r:embed="rId4"/>
          <a:stretch>
            <a:fillRect/>
          </a:stretch>
        </p:blipFill>
        <p:spPr>
          <a:xfrm>
            <a:off x="605238" y="4370497"/>
            <a:ext cx="3715916" cy="306141"/>
          </a:xfrm>
          <a:prstGeom prst="rect">
            <a:avLst/>
          </a:prstGeom>
        </p:spPr>
      </p:pic>
      <p:pic>
        <p:nvPicPr>
          <p:cNvPr id="15" name="Hình ảnh 14">
            <a:extLst>
              <a:ext uri="{FF2B5EF4-FFF2-40B4-BE49-F238E27FC236}">
                <a16:creationId xmlns:a16="http://schemas.microsoft.com/office/drawing/2014/main" id="{366B1D0D-CE63-993A-C94B-C90420C9B540}"/>
              </a:ext>
            </a:extLst>
          </p:cNvPr>
          <p:cNvPicPr>
            <a:picLocks noChangeAspect="1"/>
          </p:cNvPicPr>
          <p:nvPr/>
        </p:nvPicPr>
        <p:blipFill>
          <a:blip r:embed="rId5"/>
          <a:stretch>
            <a:fillRect/>
          </a:stretch>
        </p:blipFill>
        <p:spPr>
          <a:xfrm>
            <a:off x="7388774" y="3290849"/>
            <a:ext cx="3426361" cy="255260"/>
          </a:xfrm>
          <a:prstGeom prst="rect">
            <a:avLst/>
          </a:prstGeom>
        </p:spPr>
      </p:pic>
      <p:pic>
        <p:nvPicPr>
          <p:cNvPr id="17" name="Hình ảnh 16">
            <a:extLst>
              <a:ext uri="{FF2B5EF4-FFF2-40B4-BE49-F238E27FC236}">
                <a16:creationId xmlns:a16="http://schemas.microsoft.com/office/drawing/2014/main" id="{C7CCE2EF-AB41-1408-339C-9B8C52E4CE7E}"/>
              </a:ext>
            </a:extLst>
          </p:cNvPr>
          <p:cNvPicPr>
            <a:picLocks noChangeAspect="1"/>
          </p:cNvPicPr>
          <p:nvPr/>
        </p:nvPicPr>
        <p:blipFill>
          <a:blip r:embed="rId6"/>
          <a:stretch>
            <a:fillRect/>
          </a:stretch>
        </p:blipFill>
        <p:spPr>
          <a:xfrm>
            <a:off x="7358926" y="2876063"/>
            <a:ext cx="3885483" cy="291915"/>
          </a:xfrm>
          <a:prstGeom prst="rect">
            <a:avLst/>
          </a:prstGeom>
        </p:spPr>
      </p:pic>
      <p:pic>
        <p:nvPicPr>
          <p:cNvPr id="19" name="Hình ảnh 18">
            <a:extLst>
              <a:ext uri="{FF2B5EF4-FFF2-40B4-BE49-F238E27FC236}">
                <a16:creationId xmlns:a16="http://schemas.microsoft.com/office/drawing/2014/main" id="{BECA817A-DA35-4430-A587-111157B64F24}"/>
              </a:ext>
            </a:extLst>
          </p:cNvPr>
          <p:cNvPicPr>
            <a:picLocks noChangeAspect="1"/>
          </p:cNvPicPr>
          <p:nvPr/>
        </p:nvPicPr>
        <p:blipFill>
          <a:blip r:embed="rId7"/>
          <a:stretch>
            <a:fillRect/>
          </a:stretch>
        </p:blipFill>
        <p:spPr>
          <a:xfrm>
            <a:off x="7388774" y="4011568"/>
            <a:ext cx="4343078" cy="282752"/>
          </a:xfrm>
          <a:prstGeom prst="rect">
            <a:avLst/>
          </a:prstGeom>
        </p:spPr>
      </p:pic>
      <p:pic>
        <p:nvPicPr>
          <p:cNvPr id="20" name="Hình ảnh 19">
            <a:extLst>
              <a:ext uri="{FF2B5EF4-FFF2-40B4-BE49-F238E27FC236}">
                <a16:creationId xmlns:a16="http://schemas.microsoft.com/office/drawing/2014/main" id="{F7F56A3E-A311-D153-ADC0-CA1833D06A34}"/>
              </a:ext>
            </a:extLst>
          </p:cNvPr>
          <p:cNvPicPr>
            <a:picLocks noChangeAspect="1"/>
          </p:cNvPicPr>
          <p:nvPr/>
        </p:nvPicPr>
        <p:blipFill>
          <a:blip r:embed="rId8"/>
          <a:stretch>
            <a:fillRect/>
          </a:stretch>
        </p:blipFill>
        <p:spPr>
          <a:xfrm>
            <a:off x="8449811" y="4685672"/>
            <a:ext cx="2221003" cy="1807203"/>
          </a:xfrm>
          <a:prstGeom prst="rect">
            <a:avLst/>
          </a:prstGeom>
        </p:spPr>
      </p:pic>
      <p:pic>
        <p:nvPicPr>
          <p:cNvPr id="2" name="Hình ảnh 1">
            <a:extLst>
              <a:ext uri="{FF2B5EF4-FFF2-40B4-BE49-F238E27FC236}">
                <a16:creationId xmlns:a16="http://schemas.microsoft.com/office/drawing/2014/main" id="{E8A595AE-4552-D2B5-8973-D1FE6C024F02}"/>
              </a:ext>
            </a:extLst>
          </p:cNvPr>
          <p:cNvPicPr>
            <a:picLocks noChangeAspect="1"/>
          </p:cNvPicPr>
          <p:nvPr/>
        </p:nvPicPr>
        <p:blipFill>
          <a:blip r:embed="rId9"/>
          <a:stretch>
            <a:fillRect/>
          </a:stretch>
        </p:blipFill>
        <p:spPr>
          <a:xfrm>
            <a:off x="7523521" y="932363"/>
            <a:ext cx="4771329" cy="1312296"/>
          </a:xfrm>
          <a:prstGeom prst="rect">
            <a:avLst/>
          </a:prstGeom>
        </p:spPr>
      </p:pic>
      <p:pic>
        <p:nvPicPr>
          <p:cNvPr id="6" name="Hình ảnh 5">
            <a:extLst>
              <a:ext uri="{FF2B5EF4-FFF2-40B4-BE49-F238E27FC236}">
                <a16:creationId xmlns:a16="http://schemas.microsoft.com/office/drawing/2014/main" id="{A9B0D008-14AE-2C9D-7783-03C3DFB4B387}"/>
              </a:ext>
            </a:extLst>
          </p:cNvPr>
          <p:cNvPicPr>
            <a:picLocks noChangeAspect="1"/>
          </p:cNvPicPr>
          <p:nvPr/>
        </p:nvPicPr>
        <p:blipFill>
          <a:blip r:embed="rId10"/>
          <a:stretch>
            <a:fillRect/>
          </a:stretch>
        </p:blipFill>
        <p:spPr>
          <a:xfrm>
            <a:off x="622224" y="4676638"/>
            <a:ext cx="6736702" cy="1312297"/>
          </a:xfrm>
          <a:prstGeom prst="rect">
            <a:avLst/>
          </a:prstGeom>
        </p:spPr>
      </p:pic>
    </p:spTree>
    <p:extLst>
      <p:ext uri="{BB962C8B-B14F-4D97-AF65-F5344CB8AC3E}">
        <p14:creationId xmlns:p14="http://schemas.microsoft.com/office/powerpoint/2010/main" val="177710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3" dur="500"/>
                                        <p:tgtEl>
                                          <p:spTgt spid="3">
                                            <p:txEl>
                                              <p:pRg st="2" end="2"/>
                                            </p:txEl>
                                          </p:spTgt>
                                        </p:tgtEl>
                                      </p:cBhvr>
                                    </p:animEffect>
                                  </p:childTnLst>
                                </p:cTn>
                              </p:par>
                            </p:childTnLst>
                          </p:cTn>
                        </p:par>
                        <p:par>
                          <p:cTn id="14" fill="hold">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18" dur="500"/>
                                        <p:tgtEl>
                                          <p:spTgt spid="3">
                                            <p:txEl>
                                              <p:pRg st="3" end="3"/>
                                            </p:txEl>
                                          </p:spTgt>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 calcmode="lin" valueType="num">
                                      <p:cBhvr additive="base">
                                        <p:cTn id="22"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23" dur="500"/>
                                        <p:tgtEl>
                                          <p:spTgt spid="3">
                                            <p:txEl>
                                              <p:pRg st="5" end="5"/>
                                            </p:txEl>
                                          </p:spTgt>
                                        </p:tgtEl>
                                      </p:cBhvr>
                                    </p:animEffect>
                                  </p:childTnLst>
                                </p:cTn>
                              </p:par>
                            </p:childTnLst>
                          </p:cTn>
                        </p:par>
                        <p:par>
                          <p:cTn id="24" fill="hold">
                            <p:stCondLst>
                              <p:cond delay="2000"/>
                            </p:stCondLst>
                            <p:childTnLst>
                              <p:par>
                                <p:cTn id="25" presetID="12" presetClass="entr" presetSubtype="4" fill="hold" grpId="0" nodeType="after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28" dur="500"/>
                                        <p:tgtEl>
                                          <p:spTgt spid="3">
                                            <p:txEl>
                                              <p:pRg st="6" end="6"/>
                                            </p:txEl>
                                          </p:spTgt>
                                        </p:tgtEl>
                                      </p:cBhvr>
                                    </p:animEffect>
                                  </p:childTnLst>
                                </p:cTn>
                              </p:par>
                            </p:childTnLst>
                          </p:cTn>
                        </p:par>
                        <p:par>
                          <p:cTn id="29" fill="hold">
                            <p:stCondLst>
                              <p:cond delay="2500"/>
                            </p:stCondLst>
                            <p:childTnLst>
                              <p:par>
                                <p:cTn id="30" presetID="12" presetClass="entr" presetSubtype="4" fill="hold" grpId="0" nodeType="after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 calcmode="lin" valueType="num">
                                      <p:cBhvr additive="base">
                                        <p:cTn id="32" dur="500"/>
                                        <p:tgtEl>
                                          <p:spTgt spid="3">
                                            <p:txEl>
                                              <p:pRg st="7" end="7"/>
                                            </p:txEl>
                                          </p:spTgt>
                                        </p:tgtEl>
                                        <p:attrNameLst>
                                          <p:attrName>ppt_y</p:attrName>
                                        </p:attrNameLst>
                                      </p:cBhvr>
                                      <p:tavLst>
                                        <p:tav tm="0">
                                          <p:val>
                                            <p:strVal val="#ppt_y+#ppt_h*1.125000"/>
                                          </p:val>
                                        </p:tav>
                                        <p:tav tm="100000">
                                          <p:val>
                                            <p:strVal val="#ppt_y"/>
                                          </p:val>
                                        </p:tav>
                                      </p:tavLst>
                                    </p:anim>
                                    <p:animEffect transition="in" filter="wipe(up)">
                                      <p:cBhvr>
                                        <p:cTn id="33" dur="500"/>
                                        <p:tgtEl>
                                          <p:spTgt spid="3">
                                            <p:txEl>
                                              <p:pRg st="7" end="7"/>
                                            </p:txEl>
                                          </p:spTgt>
                                        </p:tgtEl>
                                      </p:cBhvr>
                                    </p:animEffect>
                                  </p:childTnLst>
                                </p:cTn>
                              </p:par>
                            </p:childTnLst>
                          </p:cTn>
                        </p:par>
                        <p:par>
                          <p:cTn id="34" fill="hold">
                            <p:stCondLst>
                              <p:cond delay="3000"/>
                            </p:stCondLst>
                            <p:childTnLst>
                              <p:par>
                                <p:cTn id="35" presetID="22" presetClass="entr" presetSubtype="1"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up)">
                                      <p:cBhvr>
                                        <p:cTn id="37" dur="500"/>
                                        <p:tgtEl>
                                          <p:spTgt spid="20"/>
                                        </p:tgtEl>
                                      </p:cBhvr>
                                    </p:animEffect>
                                  </p:childTnLst>
                                </p:cTn>
                              </p:par>
                            </p:childTnLst>
                          </p:cTn>
                        </p:par>
                        <p:par>
                          <p:cTn id="38" fill="hold">
                            <p:stCondLst>
                              <p:cond delay="3500"/>
                            </p:stCondLst>
                            <p:childTnLst>
                              <p:par>
                                <p:cTn id="39" presetID="22" presetClass="entr" presetSubtype="8" fill="hold"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left)">
                                      <p:cBhvr>
                                        <p:cTn id="41" dur="500"/>
                                        <p:tgtEl>
                                          <p:spTgt spid="11"/>
                                        </p:tgtEl>
                                      </p:cBhvr>
                                    </p:animEffect>
                                  </p:childTnLst>
                                </p:cTn>
                              </p:par>
                              <p:par>
                                <p:cTn id="42" presetID="22" presetClass="entr" presetSubtype="8" fill="hold"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left)">
                                      <p:cBhvr>
                                        <p:cTn id="44" dur="500"/>
                                        <p:tgtEl>
                                          <p:spTgt spid="15"/>
                                        </p:tgtEl>
                                      </p:cBhvr>
                                    </p:animEffect>
                                  </p:childTnLst>
                                </p:cTn>
                              </p:par>
                              <p:par>
                                <p:cTn id="45" presetID="22" presetClass="entr" presetSubtype="8"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left)">
                                      <p:cBhvr>
                                        <p:cTn id="47" dur="500"/>
                                        <p:tgtEl>
                                          <p:spTgt spid="17"/>
                                        </p:tgtEl>
                                      </p:cBhvr>
                                    </p:animEffect>
                                  </p:childTnLst>
                                </p:cTn>
                              </p:par>
                              <p:par>
                                <p:cTn id="48" presetID="22" presetClass="entr" presetSubtype="8"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left)">
                                      <p:cBhvr>
                                        <p:cTn id="50" dur="500"/>
                                        <p:tgtEl>
                                          <p:spTgt spid="19"/>
                                        </p:tgtEl>
                                      </p:cBhvr>
                                    </p:animEffect>
                                  </p:childTnLst>
                                </p:cTn>
                              </p:par>
                              <p:par>
                                <p:cTn id="51" presetID="42" presetClass="entr" presetSubtype="0" fill="hold" nodeType="with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fade">
                                      <p:cBhvr>
                                        <p:cTn id="53" dur="750"/>
                                        <p:tgtEl>
                                          <p:spTgt spid="2"/>
                                        </p:tgtEl>
                                      </p:cBhvr>
                                    </p:animEffect>
                                    <p:anim calcmode="lin" valueType="num">
                                      <p:cBhvr>
                                        <p:cTn id="54" dur="750" fill="hold"/>
                                        <p:tgtEl>
                                          <p:spTgt spid="2"/>
                                        </p:tgtEl>
                                        <p:attrNameLst>
                                          <p:attrName>ppt_x</p:attrName>
                                        </p:attrNameLst>
                                      </p:cBhvr>
                                      <p:tavLst>
                                        <p:tav tm="0">
                                          <p:val>
                                            <p:strVal val="#ppt_x"/>
                                          </p:val>
                                        </p:tav>
                                        <p:tav tm="100000">
                                          <p:val>
                                            <p:strVal val="#ppt_x"/>
                                          </p:val>
                                        </p:tav>
                                      </p:tavLst>
                                    </p:anim>
                                    <p:anim calcmode="lin" valueType="num">
                                      <p:cBhvr>
                                        <p:cTn id="55" dur="750" fill="hold"/>
                                        <p:tgtEl>
                                          <p:spTgt spid="2"/>
                                        </p:tgtEl>
                                        <p:attrNameLst>
                                          <p:attrName>ppt_y</p:attrName>
                                        </p:attrNameLst>
                                      </p:cBhvr>
                                      <p:tavLst>
                                        <p:tav tm="0">
                                          <p:val>
                                            <p:strVal val="#ppt_y+.1"/>
                                          </p:val>
                                        </p:tav>
                                        <p:tav tm="100000">
                                          <p:val>
                                            <p:strVal val="#ppt_y"/>
                                          </p:val>
                                        </p:tav>
                                      </p:tavLst>
                                    </p:anim>
                                  </p:childTnLst>
                                </p:cTn>
                              </p:par>
                            </p:childTnLst>
                          </p:cTn>
                        </p:par>
                        <p:par>
                          <p:cTn id="56" fill="hold">
                            <p:stCondLst>
                              <p:cond delay="4250"/>
                            </p:stCondLst>
                            <p:childTnLst>
                              <p:par>
                                <p:cTn id="57" presetID="10" presetClass="entr" presetSubtype="0" fill="hold" nodeType="after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fade">
                                      <p:cBhvr>
                                        <p:cTn id="5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1785D-6526-58F6-E4ED-4B072DB5C86D}"/>
              </a:ext>
            </a:extLst>
          </p:cNvPr>
          <p:cNvSpPr>
            <a:spLocks noGrp="1"/>
          </p:cNvSpPr>
          <p:nvPr>
            <p:ph type="title"/>
          </p:nvPr>
        </p:nvSpPr>
        <p:spPr/>
        <p:txBody>
          <a:bodyPr/>
          <a:lstStyle/>
          <a:p>
            <a:pPr algn="ctr"/>
            <a:r>
              <a:rPr lang="vi-VN"/>
              <a:t>OUTLINE</a:t>
            </a:r>
            <a:endParaRPr lang="en-SG"/>
          </a:p>
        </p:txBody>
      </p:sp>
      <p:sp>
        <p:nvSpPr>
          <p:cNvPr id="4" name="Slide Number Placeholder 3">
            <a:extLst>
              <a:ext uri="{FF2B5EF4-FFF2-40B4-BE49-F238E27FC236}">
                <a16:creationId xmlns:a16="http://schemas.microsoft.com/office/drawing/2014/main" id="{F1961643-23F6-4DF2-A9E8-69929AD259BE}"/>
              </a:ext>
            </a:extLst>
          </p:cNvPr>
          <p:cNvSpPr>
            <a:spLocks noGrp="1"/>
          </p:cNvSpPr>
          <p:nvPr>
            <p:ph type="sldNum" sz="quarter" idx="12"/>
          </p:nvPr>
        </p:nvSpPr>
        <p:spPr/>
        <p:txBody>
          <a:bodyPr/>
          <a:lstStyle/>
          <a:p>
            <a:fld id="{9EA0BE3B-158A-4EDF-80DC-E394A0D1600F}" type="slidenum">
              <a:rPr lang="en-US" smtClean="0"/>
              <a:pPr/>
              <a:t>3</a:t>
            </a:fld>
            <a:endParaRPr lang="en-US"/>
          </a:p>
        </p:txBody>
      </p:sp>
      <p:grpSp>
        <p:nvGrpSpPr>
          <p:cNvPr id="5" name="Group 4">
            <a:extLst>
              <a:ext uri="{FF2B5EF4-FFF2-40B4-BE49-F238E27FC236}">
                <a16:creationId xmlns:a16="http://schemas.microsoft.com/office/drawing/2014/main" id="{4A586C29-5015-47B7-7601-AE61FB8F872D}"/>
              </a:ext>
            </a:extLst>
          </p:cNvPr>
          <p:cNvGrpSpPr/>
          <p:nvPr/>
        </p:nvGrpSpPr>
        <p:grpSpPr>
          <a:xfrm>
            <a:off x="2598393" y="1488790"/>
            <a:ext cx="6656847" cy="3889050"/>
            <a:chOff x="1383727" y="1016279"/>
            <a:chExt cx="6160578" cy="4416587"/>
          </a:xfrm>
        </p:grpSpPr>
        <p:sp>
          <p:nvSpPr>
            <p:cNvPr id="6" name="Freeform 1">
              <a:extLst>
                <a:ext uri="{FF2B5EF4-FFF2-40B4-BE49-F238E27FC236}">
                  <a16:creationId xmlns:a16="http://schemas.microsoft.com/office/drawing/2014/main" id="{C5068A10-60F4-7B83-4729-F53D8D2B447F}"/>
                </a:ext>
              </a:extLst>
            </p:cNvPr>
            <p:cNvSpPr/>
            <p:nvPr/>
          </p:nvSpPr>
          <p:spPr>
            <a:xfrm>
              <a:off x="3209400" y="2164680"/>
              <a:ext cx="360" cy="360"/>
            </a:xfrm>
            <a:custGeom>
              <a:avLst/>
              <a:gdLst/>
              <a:ahLst/>
              <a:cxnLst/>
              <a:rect l="0" t="0" r="r" b="b"/>
              <a:pathLst>
                <a:path w="1" h="1">
                  <a:moveTo>
                    <a:pt x="0" y="0"/>
                  </a:moveTo>
                  <a:lnTo>
                    <a:pt x="0" y="0"/>
                  </a:lnTo>
                </a:path>
              </a:pathLst>
            </a:custGeom>
            <a:ln/>
          </p:spPr>
          <p:txBody>
            <a:bodyPr/>
            <a:lstStyle/>
            <a:p>
              <a:endParaRPr lang="en-GB">
                <a:ln>
                  <a:solidFill>
                    <a:srgbClr val="002658"/>
                  </a:solidFill>
                </a:ln>
              </a:endParaRPr>
            </a:p>
          </p:txBody>
        </p:sp>
        <p:graphicFrame>
          <p:nvGraphicFramePr>
            <p:cNvPr id="7" name="Diagram 6">
              <a:extLst>
                <a:ext uri="{FF2B5EF4-FFF2-40B4-BE49-F238E27FC236}">
                  <a16:creationId xmlns:a16="http://schemas.microsoft.com/office/drawing/2014/main" id="{03C5A185-604D-54E0-9838-FF4DDC900673}"/>
                </a:ext>
              </a:extLst>
            </p:cNvPr>
            <p:cNvGraphicFramePr/>
            <p:nvPr>
              <p:extLst>
                <p:ext uri="{D42A27DB-BD31-4B8C-83A1-F6EECF244321}">
                  <p14:modId xmlns:p14="http://schemas.microsoft.com/office/powerpoint/2010/main" val="1968112620"/>
                </p:ext>
              </p:extLst>
            </p:nvPr>
          </p:nvGraphicFramePr>
          <p:xfrm>
            <a:off x="1383727" y="1016279"/>
            <a:ext cx="6160578" cy="44165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spTree>
    <p:extLst>
      <p:ext uri="{BB962C8B-B14F-4D97-AF65-F5344CB8AC3E}">
        <p14:creationId xmlns:p14="http://schemas.microsoft.com/office/powerpoint/2010/main" val="60706411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Horizontal)">
                                      <p:cBhvr>
                                        <p:cTn id="7" dur="500"/>
                                        <p:tgtEl>
                                          <p:spTgt spid="2"/>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BC479-8F2F-FEBD-4A2A-2BFE571AF37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7FF3EC-0E8D-8219-6563-E7CF137DDC2B}"/>
              </a:ext>
            </a:extLst>
          </p:cNvPr>
          <p:cNvSpPr>
            <a:spLocks noGrp="1"/>
          </p:cNvSpPr>
          <p:nvPr>
            <p:ph sz="quarter" idx="13"/>
          </p:nvPr>
        </p:nvSpPr>
        <p:spPr>
          <a:xfrm>
            <a:off x="338735" y="811094"/>
            <a:ext cx="7228508" cy="5156874"/>
          </a:xfrm>
        </p:spPr>
        <p:txBody>
          <a:bodyPr/>
          <a:lstStyle/>
          <a:p>
            <a:pPr marL="0" indent="0" algn="just">
              <a:buNone/>
            </a:pPr>
            <a:r>
              <a:rPr lang="vi-VN" sz="3200" b="1">
                <a:solidFill>
                  <a:srgbClr val="002658"/>
                </a:solidFill>
              </a:rPr>
              <a:t>Đóng gói </a:t>
            </a:r>
            <a:r>
              <a:rPr lang="vi-VN" sz="1800" b="1">
                <a:solidFill>
                  <a:srgbClr val="002658"/>
                </a:solidFill>
              </a:rPr>
              <a:t>(Encapsulation)</a:t>
            </a:r>
            <a:endParaRPr lang="vi-VN" sz="3200" b="1">
              <a:solidFill>
                <a:srgbClr val="002658"/>
              </a:solidFill>
            </a:endParaRPr>
          </a:p>
          <a:p>
            <a:pPr lvl="1" algn="just">
              <a:buFont typeface="Wingdings" panose="05000000000000000000" pitchFamily="2" charset="2"/>
              <a:buChar char="§"/>
            </a:pPr>
            <a:r>
              <a:rPr lang="en-US" sz="2100" b="1" err="1"/>
              <a:t>Kiểm</a:t>
            </a:r>
            <a:r>
              <a:rPr lang="en-US" sz="2100" b="1"/>
              <a:t> </a:t>
            </a:r>
            <a:r>
              <a:rPr lang="en-US" sz="2100" b="1" err="1"/>
              <a:t>soát</a:t>
            </a:r>
            <a:r>
              <a:rPr lang="en-US" sz="2100" b="1"/>
              <a:t> </a:t>
            </a:r>
            <a:r>
              <a:rPr lang="en-US" sz="2100" b="1" err="1"/>
              <a:t>truy</a:t>
            </a:r>
            <a:r>
              <a:rPr lang="en-US" sz="2100" b="1"/>
              <a:t> </a:t>
            </a:r>
            <a:r>
              <a:rPr lang="en-US" sz="2100" b="1" err="1"/>
              <a:t>cập</a:t>
            </a:r>
            <a:r>
              <a:rPr lang="en-US" sz="2100"/>
              <a:t>: </a:t>
            </a:r>
            <a:r>
              <a:rPr lang="en-US" sz="2100" err="1"/>
              <a:t>Sử</a:t>
            </a:r>
            <a:r>
              <a:rPr lang="en-US" sz="2100"/>
              <a:t> </a:t>
            </a:r>
            <a:r>
              <a:rPr lang="en-US" sz="2100" err="1"/>
              <a:t>dụng</a:t>
            </a:r>
            <a:r>
              <a:rPr lang="en-US" sz="2100"/>
              <a:t> </a:t>
            </a:r>
            <a:r>
              <a:rPr lang="en-US" sz="2100" err="1"/>
              <a:t>các</a:t>
            </a:r>
            <a:r>
              <a:rPr lang="en-US" sz="2100"/>
              <a:t> </a:t>
            </a:r>
            <a:r>
              <a:rPr lang="en-US" sz="2100" err="1"/>
              <a:t>từ</a:t>
            </a:r>
            <a:r>
              <a:rPr lang="en-US" sz="2100"/>
              <a:t> </a:t>
            </a:r>
            <a:r>
              <a:rPr lang="en-US" sz="2100" err="1"/>
              <a:t>khóa</a:t>
            </a:r>
            <a:r>
              <a:rPr lang="en-US" sz="2100"/>
              <a:t> private </a:t>
            </a:r>
            <a:r>
              <a:rPr lang="en-US" sz="2100" err="1"/>
              <a:t>và</a:t>
            </a:r>
            <a:r>
              <a:rPr lang="en-US" sz="2100"/>
              <a:t> protected </a:t>
            </a:r>
            <a:r>
              <a:rPr lang="en-US" sz="2100" err="1"/>
              <a:t>để</a:t>
            </a:r>
            <a:r>
              <a:rPr lang="en-US" sz="2100"/>
              <a:t> </a:t>
            </a:r>
            <a:r>
              <a:rPr lang="en-US" sz="2100" err="1"/>
              <a:t>giới</a:t>
            </a:r>
            <a:r>
              <a:rPr lang="en-US" sz="2100"/>
              <a:t> </a:t>
            </a:r>
            <a:r>
              <a:rPr lang="en-US" sz="2100" err="1"/>
              <a:t>hạn</a:t>
            </a:r>
            <a:r>
              <a:rPr lang="en-US" sz="2100"/>
              <a:t> </a:t>
            </a:r>
            <a:r>
              <a:rPr lang="en-US" sz="2100" err="1"/>
              <a:t>quyền</a:t>
            </a:r>
            <a:r>
              <a:rPr lang="en-US" sz="2100"/>
              <a:t> </a:t>
            </a:r>
            <a:r>
              <a:rPr lang="en-US" sz="2100" err="1"/>
              <a:t>truy</a:t>
            </a:r>
            <a:r>
              <a:rPr lang="en-US" sz="2100"/>
              <a:t> </a:t>
            </a:r>
            <a:r>
              <a:rPr lang="en-US" sz="2100" err="1"/>
              <a:t>cập</a:t>
            </a:r>
            <a:r>
              <a:rPr lang="en-US" sz="2100"/>
              <a:t> </a:t>
            </a:r>
            <a:r>
              <a:rPr lang="en-US" sz="2100" err="1"/>
              <a:t>vào</a:t>
            </a:r>
            <a:r>
              <a:rPr lang="en-US" sz="2100"/>
              <a:t> </a:t>
            </a:r>
            <a:r>
              <a:rPr lang="en-US" sz="2100" err="1"/>
              <a:t>các</a:t>
            </a:r>
            <a:r>
              <a:rPr lang="en-US" sz="2100"/>
              <a:t> </a:t>
            </a:r>
            <a:r>
              <a:rPr lang="en-US" sz="2100" err="1"/>
              <a:t>biến</a:t>
            </a:r>
            <a:r>
              <a:rPr lang="en-US" sz="2100"/>
              <a:t> </a:t>
            </a:r>
            <a:r>
              <a:rPr lang="en-US" sz="2100" err="1"/>
              <a:t>thành</a:t>
            </a:r>
            <a:r>
              <a:rPr lang="en-US" sz="2100"/>
              <a:t> </a:t>
            </a:r>
            <a:r>
              <a:rPr lang="en-US" sz="2100" err="1"/>
              <a:t>viên</a:t>
            </a:r>
            <a:r>
              <a:rPr lang="en-US" sz="2100"/>
              <a:t> </a:t>
            </a:r>
            <a:r>
              <a:rPr lang="en-US" sz="2100" err="1"/>
              <a:t>của</a:t>
            </a:r>
            <a:r>
              <a:rPr lang="en-US" sz="2100"/>
              <a:t> </a:t>
            </a:r>
            <a:r>
              <a:rPr lang="en-US" sz="2100" err="1"/>
              <a:t>lớp</a:t>
            </a:r>
            <a:r>
              <a:rPr lang="en-US" sz="2100"/>
              <a:t>.</a:t>
            </a:r>
            <a:endParaRPr lang="vi-VN" sz="2100"/>
          </a:p>
          <a:p>
            <a:pPr lvl="1" algn="just">
              <a:buFont typeface="Wingdings" panose="05000000000000000000" pitchFamily="2" charset="2"/>
              <a:buChar char="§"/>
            </a:pPr>
            <a:r>
              <a:rPr lang="vi-VN" sz="2100" b="1"/>
              <a:t>Phương thức công khai</a:t>
            </a:r>
            <a:r>
              <a:rPr lang="vi-VN" sz="2100"/>
              <a:t>: Cung cấp các phương thức public để tương tác một cách có kiểm soát với dữ liệu bên trong.</a:t>
            </a:r>
          </a:p>
          <a:p>
            <a:pPr lvl="1" algn="just">
              <a:buFont typeface="Wingdings" panose="05000000000000000000" pitchFamily="2" charset="2"/>
              <a:buChar char="§"/>
            </a:pPr>
            <a:r>
              <a:rPr lang="vi-VN" sz="2100" b="1"/>
              <a:t>Ưu điểm</a:t>
            </a:r>
            <a:r>
              <a:rPr lang="vi-VN" sz="2100"/>
              <a:t>:</a:t>
            </a:r>
          </a:p>
          <a:p>
            <a:pPr lvl="2" algn="just"/>
            <a:r>
              <a:rPr lang="en-US" sz="2100"/>
              <a:t>Bảo </a:t>
            </a:r>
            <a:r>
              <a:rPr lang="en-US" sz="2100" err="1"/>
              <a:t>vệ</a:t>
            </a:r>
            <a:r>
              <a:rPr lang="en-US" sz="2100"/>
              <a:t> </a:t>
            </a:r>
            <a:r>
              <a:rPr lang="en-US" sz="2100" err="1"/>
              <a:t>dữ</a:t>
            </a:r>
            <a:r>
              <a:rPr lang="en-US" sz="2100"/>
              <a:t> </a:t>
            </a:r>
            <a:r>
              <a:rPr lang="en-US" sz="2100" err="1"/>
              <a:t>liệu</a:t>
            </a:r>
            <a:r>
              <a:rPr lang="en-US" sz="2100"/>
              <a:t>: </a:t>
            </a:r>
            <a:r>
              <a:rPr lang="en-US" sz="2100" err="1"/>
              <a:t>Ngăn</a:t>
            </a:r>
            <a:r>
              <a:rPr lang="en-US" sz="2100"/>
              <a:t> </a:t>
            </a:r>
            <a:r>
              <a:rPr lang="en-US" sz="2100" err="1"/>
              <a:t>chặn</a:t>
            </a:r>
            <a:r>
              <a:rPr lang="en-US" sz="2100"/>
              <a:t> </a:t>
            </a:r>
            <a:r>
              <a:rPr lang="en-US" sz="2100" err="1"/>
              <a:t>việc</a:t>
            </a:r>
            <a:r>
              <a:rPr lang="en-US" sz="2100"/>
              <a:t> </a:t>
            </a:r>
            <a:r>
              <a:rPr lang="en-US" sz="2100" err="1"/>
              <a:t>thay</a:t>
            </a:r>
            <a:r>
              <a:rPr lang="en-US" sz="2100"/>
              <a:t> </a:t>
            </a:r>
            <a:r>
              <a:rPr lang="en-US" sz="2100" err="1"/>
              <a:t>đổi</a:t>
            </a:r>
            <a:r>
              <a:rPr lang="en-US" sz="2100"/>
              <a:t> </a:t>
            </a:r>
            <a:r>
              <a:rPr lang="en-US" sz="2100" err="1"/>
              <a:t>dữ</a:t>
            </a:r>
            <a:r>
              <a:rPr lang="en-US" sz="2100"/>
              <a:t> </a:t>
            </a:r>
            <a:r>
              <a:rPr lang="en-US" sz="2100" err="1"/>
              <a:t>liệu</a:t>
            </a:r>
            <a:r>
              <a:rPr lang="en-US" sz="2100"/>
              <a:t> </a:t>
            </a:r>
            <a:r>
              <a:rPr lang="en-US" sz="2100" err="1"/>
              <a:t>một</a:t>
            </a:r>
            <a:r>
              <a:rPr lang="en-US" sz="2100"/>
              <a:t> </a:t>
            </a:r>
            <a:r>
              <a:rPr lang="en-US" sz="2100" err="1"/>
              <a:t>cách</a:t>
            </a:r>
            <a:r>
              <a:rPr lang="en-US" sz="2100"/>
              <a:t> </a:t>
            </a:r>
            <a:r>
              <a:rPr lang="en-US" sz="2100" err="1"/>
              <a:t>không</a:t>
            </a:r>
            <a:r>
              <a:rPr lang="en-US" sz="2100"/>
              <a:t> </a:t>
            </a:r>
            <a:r>
              <a:rPr lang="en-US" sz="2100" err="1"/>
              <a:t>hợp</a:t>
            </a:r>
            <a:r>
              <a:rPr lang="en-US" sz="2100"/>
              <a:t> </a:t>
            </a:r>
            <a:r>
              <a:rPr lang="en-US" sz="2100" err="1"/>
              <a:t>lệ</a:t>
            </a:r>
            <a:r>
              <a:rPr lang="en-US" sz="2100"/>
              <a:t> </a:t>
            </a:r>
            <a:r>
              <a:rPr lang="en-US" sz="2100" err="1"/>
              <a:t>từ</a:t>
            </a:r>
            <a:r>
              <a:rPr lang="en-US" sz="2100"/>
              <a:t> </a:t>
            </a:r>
            <a:r>
              <a:rPr lang="en-US" sz="2100" err="1"/>
              <a:t>bên</a:t>
            </a:r>
            <a:r>
              <a:rPr lang="en-US" sz="2100"/>
              <a:t> </a:t>
            </a:r>
            <a:r>
              <a:rPr lang="en-US" sz="2100" err="1"/>
              <a:t>ngoài</a:t>
            </a:r>
            <a:r>
              <a:rPr lang="en-US" sz="2100"/>
              <a:t> </a:t>
            </a:r>
            <a:r>
              <a:rPr lang="en-US" sz="2100" err="1"/>
              <a:t>lớp</a:t>
            </a:r>
            <a:r>
              <a:rPr lang="en-US" sz="2100"/>
              <a:t>.</a:t>
            </a:r>
            <a:endParaRPr lang="vi-VN" sz="2100"/>
          </a:p>
          <a:p>
            <a:pPr lvl="2" algn="just"/>
            <a:r>
              <a:rPr lang="vi-VN" sz="2100"/>
              <a:t>Dễ bảo trì: Cho phép thay đổi cài đặt bên trong lớp mà không ảnh hưởng đến các phần khác của hệ thống, miễn là giao diện công khai không thay đổi.</a:t>
            </a:r>
            <a:endParaRPr lang="en-US" sz="2100"/>
          </a:p>
        </p:txBody>
      </p:sp>
      <p:sp>
        <p:nvSpPr>
          <p:cNvPr id="4" name="Slide Number Placeholder 3">
            <a:extLst>
              <a:ext uri="{FF2B5EF4-FFF2-40B4-BE49-F238E27FC236}">
                <a16:creationId xmlns:a16="http://schemas.microsoft.com/office/drawing/2014/main" id="{75FB180B-993C-030D-1946-C0B47B4B9501}"/>
              </a:ext>
            </a:extLst>
          </p:cNvPr>
          <p:cNvSpPr>
            <a:spLocks noGrp="1"/>
          </p:cNvSpPr>
          <p:nvPr>
            <p:ph type="sldNum" sz="quarter" idx="12"/>
          </p:nvPr>
        </p:nvSpPr>
        <p:spPr/>
        <p:txBody>
          <a:bodyPr/>
          <a:lstStyle/>
          <a:p>
            <a:fld id="{9EA0BE3B-158A-4EDF-80DC-E394A0D1600F}" type="slidenum">
              <a:rPr lang="en-US" smtClean="0"/>
              <a:pPr/>
              <a:t>30</a:t>
            </a:fld>
            <a:endParaRPr lang="en-US"/>
          </a:p>
        </p:txBody>
      </p:sp>
      <p:grpSp>
        <p:nvGrpSpPr>
          <p:cNvPr id="9" name="Group 8">
            <a:extLst>
              <a:ext uri="{FF2B5EF4-FFF2-40B4-BE49-F238E27FC236}">
                <a16:creationId xmlns:a16="http://schemas.microsoft.com/office/drawing/2014/main" id="{EE10C4DE-B721-623C-2FE8-0645E7AC719D}"/>
              </a:ext>
            </a:extLst>
          </p:cNvPr>
          <p:cNvGrpSpPr/>
          <p:nvPr/>
        </p:nvGrpSpPr>
        <p:grpSpPr>
          <a:xfrm>
            <a:off x="10975616" y="5884917"/>
            <a:ext cx="782376" cy="446485"/>
            <a:chOff x="10400439" y="5864087"/>
            <a:chExt cx="877649" cy="437400"/>
          </a:xfrm>
        </p:grpSpPr>
        <p:sp>
          <p:nvSpPr>
            <p:cNvPr id="10" name="Arrow: Curved Left 9">
              <a:hlinkClick r:id="rId2" action="ppaction://hlinksldjump"/>
              <a:extLst>
                <a:ext uri="{FF2B5EF4-FFF2-40B4-BE49-F238E27FC236}">
                  <a16:creationId xmlns:a16="http://schemas.microsoft.com/office/drawing/2014/main" id="{34B88650-7E26-052A-17E0-EC001E32FA9E}"/>
                </a:ext>
              </a:extLst>
            </p:cNvPr>
            <p:cNvSpPr/>
            <p:nvPr/>
          </p:nvSpPr>
          <p:spPr>
            <a:xfrm>
              <a:off x="10930219" y="5864087"/>
              <a:ext cx="347869" cy="437400"/>
            </a:xfrm>
            <a:prstGeom prst="curvedLeftArrow">
              <a:avLst/>
            </a:prstGeom>
            <a:solidFill>
              <a:srgbClr val="00376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1" name="TextBox 10">
              <a:hlinkClick r:id="rId2" action="ppaction://hlinksldjump"/>
              <a:extLst>
                <a:ext uri="{FF2B5EF4-FFF2-40B4-BE49-F238E27FC236}">
                  <a16:creationId xmlns:a16="http://schemas.microsoft.com/office/drawing/2014/main" id="{CA2CA7B9-2DF8-CA1E-40E0-A47FEF8451A2}"/>
                </a:ext>
              </a:extLst>
            </p:cNvPr>
            <p:cNvSpPr txBox="1"/>
            <p:nvPr/>
          </p:nvSpPr>
          <p:spPr>
            <a:xfrm>
              <a:off x="10400439" y="5933028"/>
              <a:ext cx="603050" cy="276999"/>
            </a:xfrm>
            <a:prstGeom prst="rect">
              <a:avLst/>
            </a:prstGeom>
            <a:noFill/>
          </p:spPr>
          <p:txBody>
            <a:bodyPr wrap="none" rtlCol="0">
              <a:spAutoFit/>
            </a:bodyPr>
            <a:lstStyle/>
            <a:p>
              <a:r>
                <a:rPr lang="vi-VN" sz="1200"/>
                <a:t>BACK</a:t>
              </a:r>
              <a:endParaRPr lang="en-SG" sz="1200"/>
            </a:p>
          </p:txBody>
        </p:sp>
      </p:grpSp>
      <p:sp>
        <p:nvSpPr>
          <p:cNvPr id="14" name="Title 1">
            <a:extLst>
              <a:ext uri="{FF2B5EF4-FFF2-40B4-BE49-F238E27FC236}">
                <a16:creationId xmlns:a16="http://schemas.microsoft.com/office/drawing/2014/main" id="{6D3BA6FD-016E-974E-07DE-064F7E203384}"/>
              </a:ext>
            </a:extLst>
          </p:cNvPr>
          <p:cNvSpPr>
            <a:spLocks noGrp="1"/>
          </p:cNvSpPr>
          <p:nvPr>
            <p:ph type="title"/>
          </p:nvPr>
        </p:nvSpPr>
        <p:spPr>
          <a:xfrm>
            <a:off x="338736" y="112543"/>
            <a:ext cx="11514528" cy="436098"/>
          </a:xfrm>
        </p:spPr>
        <p:txBody>
          <a:bodyPr/>
          <a:lstStyle/>
          <a:p>
            <a:r>
              <a:rPr lang="vi-VN"/>
              <a:t>IV.</a:t>
            </a:r>
            <a:r>
              <a:rPr lang="vi-VN" b="0">
                <a:ln w="0"/>
                <a:effectLst>
                  <a:outerShdw blurRad="38100" dist="25400" dir="5400000" algn="ctr" rotWithShape="0">
                    <a:srgbClr val="6E747A">
                      <a:alpha val="43000"/>
                    </a:srgbClr>
                  </a:outerShdw>
                </a:effectLst>
                <a:latin typeface="Arial"/>
                <a:ea typeface="DejaVu Sans"/>
                <a:cs typeface="DejaVu Sans"/>
              </a:rPr>
              <a:t> CẤU TRÚC CHƯƠNG TRÌNH</a:t>
            </a:r>
            <a:endParaRPr lang="en-US"/>
          </a:p>
        </p:txBody>
      </p:sp>
      <p:pic>
        <p:nvPicPr>
          <p:cNvPr id="5" name="Hình ảnh 4">
            <a:extLst>
              <a:ext uri="{FF2B5EF4-FFF2-40B4-BE49-F238E27FC236}">
                <a16:creationId xmlns:a16="http://schemas.microsoft.com/office/drawing/2014/main" id="{7E7C1CF8-7084-4780-8606-6FAB4F2728A4}"/>
              </a:ext>
            </a:extLst>
          </p:cNvPr>
          <p:cNvPicPr>
            <a:picLocks noChangeAspect="1"/>
          </p:cNvPicPr>
          <p:nvPr/>
        </p:nvPicPr>
        <p:blipFill>
          <a:blip r:embed="rId3"/>
          <a:stretch>
            <a:fillRect/>
          </a:stretch>
        </p:blipFill>
        <p:spPr>
          <a:xfrm>
            <a:off x="7567243" y="4507361"/>
            <a:ext cx="2953273" cy="1730681"/>
          </a:xfrm>
          <a:prstGeom prst="rect">
            <a:avLst/>
          </a:prstGeom>
        </p:spPr>
      </p:pic>
      <p:pic>
        <p:nvPicPr>
          <p:cNvPr id="8" name="Hình ảnh 7">
            <a:extLst>
              <a:ext uri="{FF2B5EF4-FFF2-40B4-BE49-F238E27FC236}">
                <a16:creationId xmlns:a16="http://schemas.microsoft.com/office/drawing/2014/main" id="{FF9E1A53-0F81-8B0C-680A-467E1D8EF54C}"/>
              </a:ext>
            </a:extLst>
          </p:cNvPr>
          <p:cNvPicPr>
            <a:picLocks noChangeAspect="1"/>
          </p:cNvPicPr>
          <p:nvPr/>
        </p:nvPicPr>
        <p:blipFill>
          <a:blip r:embed="rId4"/>
          <a:stretch>
            <a:fillRect/>
          </a:stretch>
        </p:blipFill>
        <p:spPr>
          <a:xfrm>
            <a:off x="7567243" y="917757"/>
            <a:ext cx="3621867" cy="3154304"/>
          </a:xfrm>
          <a:prstGeom prst="rect">
            <a:avLst/>
          </a:prstGeom>
        </p:spPr>
      </p:pic>
      <p:pic>
        <p:nvPicPr>
          <p:cNvPr id="2050" name="Picture 2">
            <a:extLst>
              <a:ext uri="{FF2B5EF4-FFF2-40B4-BE49-F238E27FC236}">
                <a16:creationId xmlns:a16="http://schemas.microsoft.com/office/drawing/2014/main" id="{134B990D-A179-7B97-0B34-AEAE13E084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0373" y="5014718"/>
            <a:ext cx="2832392" cy="1730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261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50"/>
                                        <p:tgtEl>
                                          <p:spTgt spid="3">
                                            <p:txEl>
                                              <p:pRg st="1" end="1"/>
                                            </p:txEl>
                                          </p:spTgt>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50"/>
                                        <p:tgtEl>
                                          <p:spTgt spid="3">
                                            <p:txEl>
                                              <p:pRg st="2" end="2"/>
                                            </p:txEl>
                                          </p:spTgt>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250"/>
                                        <p:tgtEl>
                                          <p:spTgt spid="3">
                                            <p:txEl>
                                              <p:pRg st="3" end="3"/>
                                            </p:txEl>
                                          </p:spTgt>
                                        </p:tgtEl>
                                      </p:cBhvr>
                                    </p:animEffect>
                                  </p:childTnLst>
                                </p:cTn>
                              </p:par>
                            </p:childTnLst>
                          </p:cTn>
                        </p:par>
                        <p:par>
                          <p:cTn id="20" fill="hold">
                            <p:stCondLst>
                              <p:cond delay="125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250"/>
                                        <p:tgtEl>
                                          <p:spTgt spid="3">
                                            <p:txEl>
                                              <p:pRg st="4" end="4"/>
                                            </p:txEl>
                                          </p:spTgt>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250"/>
                                        <p:tgtEl>
                                          <p:spTgt spid="3">
                                            <p:txEl>
                                              <p:pRg st="5" end="5"/>
                                            </p:txEl>
                                          </p:spTgt>
                                        </p:tgtEl>
                                      </p:cBhvr>
                                    </p:animEffect>
                                  </p:childTnLst>
                                </p:cTn>
                              </p:par>
                              <p:par>
                                <p:cTn id="28" presetID="22" presetClass="entr" presetSubtype="1"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up)">
                                      <p:cBhvr>
                                        <p:cTn id="30" dur="500"/>
                                        <p:tgtEl>
                                          <p:spTgt spid="8"/>
                                        </p:tgtEl>
                                      </p:cBhvr>
                                    </p:animEffect>
                                  </p:childTnLst>
                                </p:cTn>
                              </p:par>
                              <p:par>
                                <p:cTn id="31" presetID="21" presetClass="entr" presetSubtype="3" fill="hold" nodeType="withEffect">
                                  <p:stCondLst>
                                    <p:cond delay="0"/>
                                  </p:stCondLst>
                                  <p:childTnLst>
                                    <p:set>
                                      <p:cBhvr>
                                        <p:cTn id="32" dur="1" fill="hold">
                                          <p:stCondLst>
                                            <p:cond delay="0"/>
                                          </p:stCondLst>
                                        </p:cTn>
                                        <p:tgtEl>
                                          <p:spTgt spid="2050"/>
                                        </p:tgtEl>
                                        <p:attrNameLst>
                                          <p:attrName>style.visibility</p:attrName>
                                        </p:attrNameLst>
                                      </p:cBhvr>
                                      <p:to>
                                        <p:strVal val="visible"/>
                                      </p:to>
                                    </p:set>
                                    <p:animEffect transition="in" filter="wheel(3)">
                                      <p:cBhvr>
                                        <p:cTn id="33" dur="1000"/>
                                        <p:tgtEl>
                                          <p:spTgt spid="2050"/>
                                        </p:tgtEl>
                                      </p:cBhvr>
                                    </p:animEffect>
                                  </p:childTnLst>
                                </p:cTn>
                              </p:par>
                              <p:par>
                                <p:cTn id="34" presetID="22" presetClass="entr" presetSubtype="1" fill="hold" nodeType="withEffect">
                                  <p:stCondLst>
                                    <p:cond delay="500"/>
                                  </p:stCondLst>
                                  <p:childTnLst>
                                    <p:set>
                                      <p:cBhvr>
                                        <p:cTn id="35" dur="1" fill="hold">
                                          <p:stCondLst>
                                            <p:cond delay="0"/>
                                          </p:stCondLst>
                                        </p:cTn>
                                        <p:tgtEl>
                                          <p:spTgt spid="5"/>
                                        </p:tgtEl>
                                        <p:attrNameLst>
                                          <p:attrName>style.visibility</p:attrName>
                                        </p:attrNameLst>
                                      </p:cBhvr>
                                      <p:to>
                                        <p:strVal val="visible"/>
                                      </p:to>
                                    </p:set>
                                    <p:animEffect transition="in" filter="wipe(up)">
                                      <p:cBhvr>
                                        <p:cTn id="3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8F0B4-B8FC-EF5F-E37B-4DBAC5F5F29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B4B549E-7213-1980-1D82-09443CCDA02D}"/>
              </a:ext>
            </a:extLst>
          </p:cNvPr>
          <p:cNvSpPr>
            <a:spLocks noGrp="1"/>
          </p:cNvSpPr>
          <p:nvPr>
            <p:ph type="sldNum" sz="quarter" idx="12"/>
          </p:nvPr>
        </p:nvSpPr>
        <p:spPr/>
        <p:txBody>
          <a:bodyPr/>
          <a:lstStyle/>
          <a:p>
            <a:fld id="{9EA0BE3B-158A-4EDF-80DC-E394A0D1600F}" type="slidenum">
              <a:rPr lang="en-US" smtClean="0"/>
              <a:pPr/>
              <a:t>31</a:t>
            </a:fld>
            <a:endParaRPr lang="en-US"/>
          </a:p>
        </p:txBody>
      </p:sp>
      <p:sp>
        <p:nvSpPr>
          <p:cNvPr id="7" name="TextBox 6">
            <a:extLst>
              <a:ext uri="{FF2B5EF4-FFF2-40B4-BE49-F238E27FC236}">
                <a16:creationId xmlns:a16="http://schemas.microsoft.com/office/drawing/2014/main" id="{88E43B18-2F42-B199-AAFF-18D900C90D4C}"/>
              </a:ext>
            </a:extLst>
          </p:cNvPr>
          <p:cNvSpPr txBox="1"/>
          <p:nvPr/>
        </p:nvSpPr>
        <p:spPr>
          <a:xfrm>
            <a:off x="619857" y="576845"/>
            <a:ext cx="4641631" cy="90651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b="1" kern="1200" err="1">
                <a:solidFill>
                  <a:srgbClr val="002060"/>
                </a:solidFill>
                <a:latin typeface="+mj-lt"/>
                <a:ea typeface="+mj-ea"/>
                <a:cs typeface="+mj-cs"/>
              </a:rPr>
              <a:t>Đa</a:t>
            </a:r>
            <a:r>
              <a:rPr lang="en-US" sz="4400" b="1" kern="1200">
                <a:solidFill>
                  <a:srgbClr val="002060"/>
                </a:solidFill>
                <a:latin typeface="+mj-lt"/>
                <a:ea typeface="+mj-ea"/>
                <a:cs typeface="+mj-cs"/>
              </a:rPr>
              <a:t> </a:t>
            </a:r>
            <a:r>
              <a:rPr lang="en-US" sz="4400" b="1" kern="1200" err="1">
                <a:solidFill>
                  <a:srgbClr val="002060"/>
                </a:solidFill>
                <a:latin typeface="+mj-lt"/>
                <a:ea typeface="+mj-ea"/>
                <a:cs typeface="+mj-cs"/>
              </a:rPr>
              <a:t>hình</a:t>
            </a:r>
            <a:r>
              <a:rPr lang="en-US" sz="4400" b="1" kern="1200">
                <a:solidFill>
                  <a:srgbClr val="002060"/>
                </a:solidFill>
                <a:latin typeface="+mj-lt"/>
                <a:ea typeface="+mj-ea"/>
                <a:cs typeface="+mj-cs"/>
              </a:rPr>
              <a:t> </a:t>
            </a:r>
            <a:r>
              <a:rPr lang="en-US" sz="2400" b="1" kern="1200">
                <a:solidFill>
                  <a:srgbClr val="002060"/>
                </a:solidFill>
                <a:latin typeface="+mj-lt"/>
                <a:ea typeface="+mj-ea"/>
                <a:cs typeface="+mj-cs"/>
              </a:rPr>
              <a:t>(Polymorphism)</a:t>
            </a:r>
            <a:endParaRPr lang="en-US" sz="4000" kern="1200">
              <a:solidFill>
                <a:srgbClr val="002060"/>
              </a:solidFill>
              <a:latin typeface="+mj-lt"/>
              <a:ea typeface="+mj-ea"/>
              <a:cs typeface="+mj-cs"/>
            </a:endParaRPr>
          </a:p>
        </p:txBody>
      </p:sp>
      <p:sp>
        <p:nvSpPr>
          <p:cNvPr id="9" name="Content Placeholder 2">
            <a:extLst>
              <a:ext uri="{FF2B5EF4-FFF2-40B4-BE49-F238E27FC236}">
                <a16:creationId xmlns:a16="http://schemas.microsoft.com/office/drawing/2014/main" id="{9D17746A-7BB8-8D9D-41A6-BCB2E004993E}"/>
              </a:ext>
            </a:extLst>
          </p:cNvPr>
          <p:cNvSpPr txBox="1">
            <a:spLocks/>
          </p:cNvSpPr>
          <p:nvPr/>
        </p:nvSpPr>
        <p:spPr>
          <a:xfrm>
            <a:off x="-323891" y="1584961"/>
            <a:ext cx="6196372" cy="490435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buFontTx/>
              <a:buChar char="-"/>
            </a:pPr>
            <a:r>
              <a:rPr lang="en-US" sz="1800" b="1">
                <a:solidFill>
                  <a:srgbClr val="000B22"/>
                </a:solidFill>
                <a:latin typeface="Aptos"/>
              </a:rPr>
              <a:t>Giao </a:t>
            </a:r>
            <a:r>
              <a:rPr lang="en-US" sz="1800" b="1" err="1">
                <a:solidFill>
                  <a:srgbClr val="000B22"/>
                </a:solidFill>
                <a:latin typeface="Aptos"/>
              </a:rPr>
              <a:t>diện</a:t>
            </a:r>
            <a:r>
              <a:rPr lang="en-US" sz="1800" b="1">
                <a:solidFill>
                  <a:srgbClr val="000B22"/>
                </a:solidFill>
                <a:latin typeface="Aptos"/>
              </a:rPr>
              <a:t> </a:t>
            </a:r>
            <a:r>
              <a:rPr lang="en-US" sz="1800" b="1" err="1">
                <a:solidFill>
                  <a:srgbClr val="000B22"/>
                </a:solidFill>
                <a:latin typeface="Aptos"/>
              </a:rPr>
              <a:t>InternalQuery</a:t>
            </a:r>
            <a:r>
              <a:rPr lang="en-US" sz="1800">
                <a:solidFill>
                  <a:srgbClr val="000B22"/>
                </a:solidFill>
                <a:latin typeface="Aptos"/>
              </a:rPr>
              <a:t>: Định </a:t>
            </a:r>
            <a:r>
              <a:rPr lang="en-US" sz="1800" err="1">
                <a:solidFill>
                  <a:srgbClr val="000B22"/>
                </a:solidFill>
                <a:latin typeface="Aptos"/>
              </a:rPr>
              <a:t>nghĩa</a:t>
            </a:r>
            <a:r>
              <a:rPr lang="en-US" sz="1800">
                <a:solidFill>
                  <a:srgbClr val="000B22"/>
                </a:solidFill>
                <a:latin typeface="Aptos"/>
              </a:rPr>
              <a:t> </a:t>
            </a:r>
            <a:r>
              <a:rPr lang="en-US" sz="1800" err="1">
                <a:solidFill>
                  <a:srgbClr val="000B22"/>
                </a:solidFill>
                <a:latin typeface="Aptos"/>
              </a:rPr>
              <a:t>một</a:t>
            </a:r>
            <a:r>
              <a:rPr lang="en-US" sz="1800">
                <a:solidFill>
                  <a:srgbClr val="000B22"/>
                </a:solidFill>
                <a:latin typeface="Aptos"/>
              </a:rPr>
              <a:t> "</a:t>
            </a:r>
            <a:r>
              <a:rPr lang="en-US" sz="1800" err="1">
                <a:solidFill>
                  <a:srgbClr val="000B22"/>
                </a:solidFill>
                <a:latin typeface="Aptos"/>
              </a:rPr>
              <a:t>hợp</a:t>
            </a:r>
            <a:r>
              <a:rPr lang="en-US" sz="1800">
                <a:solidFill>
                  <a:srgbClr val="000B22"/>
                </a:solidFill>
                <a:latin typeface="Aptos"/>
              </a:rPr>
              <a:t> </a:t>
            </a:r>
            <a:r>
              <a:rPr lang="en-US" sz="1800" err="1">
                <a:solidFill>
                  <a:srgbClr val="000B22"/>
                </a:solidFill>
                <a:latin typeface="Aptos"/>
              </a:rPr>
              <a:t>đồng</a:t>
            </a:r>
            <a:r>
              <a:rPr lang="en-US" sz="1800">
                <a:solidFill>
                  <a:srgbClr val="000B22"/>
                </a:solidFill>
                <a:latin typeface="Aptos"/>
              </a:rPr>
              <a:t>" </a:t>
            </a:r>
            <a:r>
              <a:rPr lang="en-US" sz="1800" err="1">
                <a:solidFill>
                  <a:srgbClr val="000B22"/>
                </a:solidFill>
                <a:latin typeface="Aptos"/>
              </a:rPr>
              <a:t>chung</a:t>
            </a:r>
            <a:r>
              <a:rPr lang="en-US" sz="1800">
                <a:solidFill>
                  <a:srgbClr val="000B22"/>
                </a:solidFill>
                <a:latin typeface="Aptos"/>
              </a:rPr>
              <a:t> </a:t>
            </a:r>
            <a:r>
              <a:rPr lang="en-US" sz="1800" err="1">
                <a:solidFill>
                  <a:srgbClr val="000B22"/>
                </a:solidFill>
                <a:latin typeface="Aptos"/>
              </a:rPr>
              <a:t>cho</a:t>
            </a:r>
            <a:r>
              <a:rPr lang="en-US" sz="1800">
                <a:solidFill>
                  <a:srgbClr val="000B22"/>
                </a:solidFill>
                <a:latin typeface="Aptos"/>
              </a:rPr>
              <a:t> </a:t>
            </a:r>
            <a:r>
              <a:rPr lang="en-US" sz="1800" err="1">
                <a:solidFill>
                  <a:srgbClr val="000B22"/>
                </a:solidFill>
                <a:latin typeface="Aptos"/>
              </a:rPr>
              <a:t>các</a:t>
            </a:r>
            <a:r>
              <a:rPr lang="en-US" sz="1800">
                <a:solidFill>
                  <a:srgbClr val="000B22"/>
                </a:solidFill>
                <a:latin typeface="Aptos"/>
              </a:rPr>
              <a:t> </a:t>
            </a:r>
            <a:r>
              <a:rPr lang="en-US" sz="1800" err="1">
                <a:solidFill>
                  <a:srgbClr val="000B22"/>
                </a:solidFill>
                <a:latin typeface="Aptos"/>
              </a:rPr>
              <a:t>thao</a:t>
            </a:r>
            <a:r>
              <a:rPr lang="en-US" sz="1800">
                <a:solidFill>
                  <a:srgbClr val="000B22"/>
                </a:solidFill>
                <a:latin typeface="Aptos"/>
              </a:rPr>
              <a:t> </a:t>
            </a:r>
            <a:r>
              <a:rPr lang="en-US" sz="1800" err="1">
                <a:solidFill>
                  <a:srgbClr val="000B22"/>
                </a:solidFill>
                <a:latin typeface="Aptos"/>
              </a:rPr>
              <a:t>tác</a:t>
            </a:r>
            <a:r>
              <a:rPr lang="en-US" sz="1800">
                <a:solidFill>
                  <a:srgbClr val="000B22"/>
                </a:solidFill>
                <a:latin typeface="Aptos"/>
              </a:rPr>
              <a:t> CRUD.</a:t>
            </a:r>
            <a:endParaRPr lang="vi-VN" sz="1800">
              <a:solidFill>
                <a:srgbClr val="000B22"/>
              </a:solidFill>
              <a:latin typeface="Aptos"/>
            </a:endParaRPr>
          </a:p>
          <a:p>
            <a:pPr lvl="1" algn="just">
              <a:buFontTx/>
              <a:buChar char="-"/>
            </a:pPr>
            <a:r>
              <a:rPr lang="en-US" sz="1800" b="1" err="1">
                <a:solidFill>
                  <a:srgbClr val="000B22"/>
                </a:solidFill>
                <a:latin typeface="Aptos"/>
              </a:rPr>
              <a:t>Ghi</a:t>
            </a:r>
            <a:r>
              <a:rPr lang="en-US" sz="1800" b="1">
                <a:solidFill>
                  <a:srgbClr val="000B22"/>
                </a:solidFill>
                <a:latin typeface="Aptos"/>
              </a:rPr>
              <a:t> </a:t>
            </a:r>
            <a:r>
              <a:rPr lang="en-US" sz="1800" b="1" err="1">
                <a:solidFill>
                  <a:srgbClr val="000B22"/>
                </a:solidFill>
                <a:latin typeface="Aptos"/>
              </a:rPr>
              <a:t>đè</a:t>
            </a:r>
            <a:r>
              <a:rPr lang="en-US" sz="1800" b="1">
                <a:solidFill>
                  <a:srgbClr val="000B22"/>
                </a:solidFill>
                <a:latin typeface="Aptos"/>
              </a:rPr>
              <a:t> </a:t>
            </a:r>
            <a:r>
              <a:rPr lang="en-US" sz="1800" b="1" err="1">
                <a:solidFill>
                  <a:srgbClr val="000B22"/>
                </a:solidFill>
                <a:latin typeface="Aptos"/>
              </a:rPr>
              <a:t>phương</a:t>
            </a:r>
            <a:r>
              <a:rPr lang="en-US" sz="1800" b="1">
                <a:solidFill>
                  <a:srgbClr val="000B22"/>
                </a:solidFill>
                <a:latin typeface="Aptos"/>
              </a:rPr>
              <a:t> </a:t>
            </a:r>
            <a:r>
              <a:rPr lang="en-US" sz="1800" b="1" err="1">
                <a:solidFill>
                  <a:srgbClr val="000B22"/>
                </a:solidFill>
                <a:latin typeface="Aptos"/>
              </a:rPr>
              <a:t>thức</a:t>
            </a:r>
            <a:r>
              <a:rPr lang="en-US" sz="1800" b="1">
                <a:solidFill>
                  <a:srgbClr val="000B22"/>
                </a:solidFill>
                <a:latin typeface="Aptos"/>
              </a:rPr>
              <a:t> </a:t>
            </a:r>
            <a:r>
              <a:rPr lang="en-US" sz="1800" b="1" err="1">
                <a:solidFill>
                  <a:srgbClr val="000B22"/>
                </a:solidFill>
                <a:latin typeface="Aptos"/>
              </a:rPr>
              <a:t>trong</a:t>
            </a:r>
            <a:r>
              <a:rPr lang="en-US" sz="1800" b="1">
                <a:solidFill>
                  <a:srgbClr val="000B22"/>
                </a:solidFill>
                <a:latin typeface="Aptos"/>
              </a:rPr>
              <a:t> </a:t>
            </a:r>
            <a:r>
              <a:rPr lang="en-US" sz="1800" b="1" err="1">
                <a:solidFill>
                  <a:srgbClr val="000B22"/>
                </a:solidFill>
                <a:latin typeface="Aptos"/>
              </a:rPr>
              <a:t>các</a:t>
            </a:r>
            <a:r>
              <a:rPr lang="en-US" sz="1800" b="1">
                <a:solidFill>
                  <a:srgbClr val="000B22"/>
                </a:solidFill>
                <a:latin typeface="Aptos"/>
              </a:rPr>
              <a:t> </a:t>
            </a:r>
            <a:r>
              <a:rPr lang="en-US" sz="1800" b="1" err="1">
                <a:solidFill>
                  <a:srgbClr val="000B22"/>
                </a:solidFill>
                <a:latin typeface="Aptos"/>
              </a:rPr>
              <a:t>lớp</a:t>
            </a:r>
            <a:r>
              <a:rPr lang="en-US" sz="1800" b="1">
                <a:solidFill>
                  <a:srgbClr val="000B22"/>
                </a:solidFill>
                <a:latin typeface="Aptos"/>
              </a:rPr>
              <a:t> </a:t>
            </a:r>
            <a:r>
              <a:rPr lang="en-US" sz="1800" b="1" err="1">
                <a:solidFill>
                  <a:srgbClr val="000B22"/>
                </a:solidFill>
                <a:latin typeface="Aptos"/>
              </a:rPr>
              <a:t>bảng</a:t>
            </a:r>
            <a:r>
              <a:rPr lang="en-US" sz="1800">
                <a:solidFill>
                  <a:srgbClr val="000B22"/>
                </a:solidFill>
                <a:latin typeface="Aptos"/>
              </a:rPr>
              <a:t>: Các </a:t>
            </a:r>
            <a:r>
              <a:rPr lang="en-US" sz="1800" err="1">
                <a:solidFill>
                  <a:srgbClr val="000B22"/>
                </a:solidFill>
                <a:latin typeface="Aptos"/>
              </a:rPr>
              <a:t>lớp</a:t>
            </a:r>
            <a:r>
              <a:rPr lang="en-US" sz="1800">
                <a:solidFill>
                  <a:srgbClr val="000B22"/>
                </a:solidFill>
                <a:latin typeface="Aptos"/>
              </a:rPr>
              <a:t> </a:t>
            </a:r>
            <a:r>
              <a:rPr lang="en-US" sz="1800" err="1">
                <a:solidFill>
                  <a:srgbClr val="000B22"/>
                </a:solidFill>
                <a:latin typeface="Aptos"/>
              </a:rPr>
              <a:t>như</a:t>
            </a:r>
            <a:r>
              <a:rPr lang="en-US" sz="1800">
                <a:solidFill>
                  <a:srgbClr val="000B22"/>
                </a:solidFill>
                <a:latin typeface="Aptos"/>
              </a:rPr>
              <a:t> Card, Deck, </a:t>
            </a:r>
            <a:r>
              <a:rPr lang="en-US" sz="1800" err="1">
                <a:solidFill>
                  <a:srgbClr val="000B22"/>
                </a:solidFill>
                <a:latin typeface="Aptos"/>
              </a:rPr>
              <a:t>User_account</a:t>
            </a:r>
            <a:r>
              <a:rPr lang="en-US" sz="1800">
                <a:solidFill>
                  <a:srgbClr val="000B22"/>
                </a:solidFill>
                <a:latin typeface="Aptos"/>
              </a:rPr>
              <a:t> </a:t>
            </a:r>
            <a:r>
              <a:rPr lang="en-US" sz="1800" err="1">
                <a:solidFill>
                  <a:srgbClr val="000B22"/>
                </a:solidFill>
                <a:latin typeface="Aptos"/>
              </a:rPr>
              <a:t>triển</a:t>
            </a:r>
            <a:r>
              <a:rPr lang="en-US" sz="1800">
                <a:solidFill>
                  <a:srgbClr val="000B22"/>
                </a:solidFill>
                <a:latin typeface="Aptos"/>
              </a:rPr>
              <a:t> </a:t>
            </a:r>
            <a:r>
              <a:rPr lang="en-US" sz="1800" err="1">
                <a:solidFill>
                  <a:srgbClr val="000B22"/>
                </a:solidFill>
                <a:latin typeface="Aptos"/>
              </a:rPr>
              <a:t>khai</a:t>
            </a:r>
            <a:r>
              <a:rPr lang="en-US" sz="1800">
                <a:solidFill>
                  <a:srgbClr val="000B22"/>
                </a:solidFill>
                <a:latin typeface="Aptos"/>
              </a:rPr>
              <a:t> (implements) </a:t>
            </a:r>
            <a:r>
              <a:rPr lang="en-US" sz="1800" err="1">
                <a:solidFill>
                  <a:srgbClr val="000B22"/>
                </a:solidFill>
                <a:latin typeface="Aptos"/>
              </a:rPr>
              <a:t>InternalQuery</a:t>
            </a:r>
            <a:r>
              <a:rPr lang="en-US" sz="1800">
                <a:solidFill>
                  <a:srgbClr val="000B22"/>
                </a:solidFill>
                <a:latin typeface="Aptos"/>
              </a:rPr>
              <a:t> </a:t>
            </a:r>
            <a:r>
              <a:rPr lang="en-US" sz="1800" err="1">
                <a:solidFill>
                  <a:srgbClr val="000B22"/>
                </a:solidFill>
                <a:latin typeface="Aptos"/>
              </a:rPr>
              <a:t>và</a:t>
            </a:r>
            <a:r>
              <a:rPr lang="en-US" sz="1800">
                <a:solidFill>
                  <a:srgbClr val="000B22"/>
                </a:solidFill>
                <a:latin typeface="Aptos"/>
              </a:rPr>
              <a:t> </a:t>
            </a:r>
            <a:r>
              <a:rPr lang="en-US" sz="1800" err="1">
                <a:solidFill>
                  <a:srgbClr val="000B22"/>
                </a:solidFill>
                <a:latin typeface="Aptos"/>
              </a:rPr>
              <a:t>ghi</a:t>
            </a:r>
            <a:r>
              <a:rPr lang="en-US" sz="1800">
                <a:solidFill>
                  <a:srgbClr val="000B22"/>
                </a:solidFill>
                <a:latin typeface="Aptos"/>
              </a:rPr>
              <a:t> </a:t>
            </a:r>
            <a:r>
              <a:rPr lang="en-US" sz="1800" err="1">
                <a:solidFill>
                  <a:srgbClr val="000B22"/>
                </a:solidFill>
                <a:latin typeface="Aptos"/>
              </a:rPr>
              <a:t>đè</a:t>
            </a:r>
            <a:r>
              <a:rPr lang="en-US" sz="1800">
                <a:solidFill>
                  <a:srgbClr val="000B22"/>
                </a:solidFill>
                <a:latin typeface="Aptos"/>
              </a:rPr>
              <a:t> (@Override) </a:t>
            </a:r>
            <a:r>
              <a:rPr lang="en-US" sz="1800" err="1">
                <a:solidFill>
                  <a:srgbClr val="000B22"/>
                </a:solidFill>
                <a:latin typeface="Aptos"/>
              </a:rPr>
              <a:t>các</a:t>
            </a:r>
            <a:r>
              <a:rPr lang="en-US" sz="1800">
                <a:solidFill>
                  <a:srgbClr val="000B22"/>
                </a:solidFill>
                <a:latin typeface="Aptos"/>
              </a:rPr>
              <a:t> </a:t>
            </a:r>
            <a:r>
              <a:rPr lang="en-US" sz="1800" err="1">
                <a:solidFill>
                  <a:srgbClr val="000B22"/>
                </a:solidFill>
                <a:latin typeface="Aptos"/>
              </a:rPr>
              <a:t>phương</a:t>
            </a:r>
            <a:r>
              <a:rPr lang="en-US" sz="1800">
                <a:solidFill>
                  <a:srgbClr val="000B22"/>
                </a:solidFill>
                <a:latin typeface="Aptos"/>
              </a:rPr>
              <a:t> </a:t>
            </a:r>
            <a:r>
              <a:rPr lang="en-US" sz="1800" err="1">
                <a:solidFill>
                  <a:srgbClr val="000B22"/>
                </a:solidFill>
                <a:latin typeface="Aptos"/>
              </a:rPr>
              <a:t>thức</a:t>
            </a:r>
            <a:r>
              <a:rPr lang="en-US" sz="1800">
                <a:solidFill>
                  <a:srgbClr val="000B22"/>
                </a:solidFill>
                <a:latin typeface="Aptos"/>
              </a:rPr>
              <a:t> </a:t>
            </a:r>
            <a:r>
              <a:rPr lang="en-US" sz="1800" err="1">
                <a:solidFill>
                  <a:srgbClr val="000B22"/>
                </a:solidFill>
                <a:latin typeface="Aptos"/>
              </a:rPr>
              <a:t>như</a:t>
            </a:r>
            <a:r>
              <a:rPr lang="en-US" sz="1800">
                <a:solidFill>
                  <a:srgbClr val="000B22"/>
                </a:solidFill>
                <a:latin typeface="Aptos"/>
              </a:rPr>
              <a:t> </a:t>
            </a:r>
            <a:r>
              <a:rPr lang="en-US" sz="1800" err="1">
                <a:solidFill>
                  <a:srgbClr val="000B22"/>
                </a:solidFill>
                <a:latin typeface="Aptos"/>
              </a:rPr>
              <a:t>getDetailByKey</a:t>
            </a:r>
            <a:r>
              <a:rPr lang="en-US" sz="1800">
                <a:solidFill>
                  <a:srgbClr val="000B22"/>
                </a:solidFill>
                <a:latin typeface="Aptos"/>
              </a:rPr>
              <a:t>(), </a:t>
            </a:r>
            <a:r>
              <a:rPr lang="en-US" sz="1800" err="1">
                <a:solidFill>
                  <a:srgbClr val="000B22"/>
                </a:solidFill>
                <a:latin typeface="Aptos"/>
              </a:rPr>
              <a:t>deleteByKey</a:t>
            </a:r>
            <a:r>
              <a:rPr lang="en-US" sz="1800">
                <a:solidFill>
                  <a:srgbClr val="000B22"/>
                </a:solidFill>
                <a:latin typeface="Aptos"/>
              </a:rPr>
              <a:t>(),….</a:t>
            </a:r>
            <a:endParaRPr lang="vi-VN" sz="1800">
              <a:solidFill>
                <a:srgbClr val="000B22"/>
              </a:solidFill>
              <a:latin typeface="Aptos"/>
            </a:endParaRPr>
          </a:p>
          <a:p>
            <a:pPr lvl="1" algn="just">
              <a:buFontTx/>
              <a:buChar char="-"/>
            </a:pPr>
            <a:r>
              <a:rPr lang="en-US" sz="1800" b="1" err="1">
                <a:solidFill>
                  <a:srgbClr val="000B22"/>
                </a:solidFill>
                <a:latin typeface="Aptos"/>
              </a:rPr>
              <a:t>Giải</a:t>
            </a:r>
            <a:r>
              <a:rPr lang="en-US" sz="1800" b="1">
                <a:solidFill>
                  <a:srgbClr val="000B22"/>
                </a:solidFill>
                <a:latin typeface="Aptos"/>
              </a:rPr>
              <a:t> </a:t>
            </a:r>
            <a:r>
              <a:rPr lang="en-US" sz="1800" b="1" err="1">
                <a:solidFill>
                  <a:srgbClr val="000B22"/>
                </a:solidFill>
                <a:latin typeface="Aptos"/>
              </a:rPr>
              <a:t>thích</a:t>
            </a:r>
            <a:r>
              <a:rPr lang="en-US" sz="1800">
                <a:solidFill>
                  <a:srgbClr val="000B22"/>
                </a:solidFill>
                <a:latin typeface="Aptos"/>
              </a:rPr>
              <a:t>:</a:t>
            </a:r>
            <a:r>
              <a:rPr lang="vi-VN" sz="1800">
                <a:solidFill>
                  <a:srgbClr val="000B22"/>
                </a:solidFill>
                <a:latin typeface="Aptos"/>
              </a:rPr>
              <a:t> </a:t>
            </a:r>
            <a:r>
              <a:rPr lang="en-US" sz="1800" err="1">
                <a:solidFill>
                  <a:srgbClr val="000B22"/>
                </a:solidFill>
                <a:latin typeface="Aptos"/>
              </a:rPr>
              <a:t>Cùng</a:t>
            </a:r>
            <a:r>
              <a:rPr lang="en-US" sz="1800">
                <a:solidFill>
                  <a:srgbClr val="000B22"/>
                </a:solidFill>
                <a:latin typeface="Aptos"/>
              </a:rPr>
              <a:t> </a:t>
            </a:r>
            <a:r>
              <a:rPr lang="en-US" sz="1800" err="1">
                <a:solidFill>
                  <a:srgbClr val="000B22"/>
                </a:solidFill>
                <a:latin typeface="Aptos"/>
              </a:rPr>
              <a:t>một</a:t>
            </a:r>
            <a:r>
              <a:rPr lang="en-US" sz="1800">
                <a:solidFill>
                  <a:srgbClr val="000B22"/>
                </a:solidFill>
                <a:latin typeface="Aptos"/>
              </a:rPr>
              <a:t> </a:t>
            </a:r>
            <a:r>
              <a:rPr lang="en-US" sz="1800" err="1">
                <a:solidFill>
                  <a:srgbClr val="000B22"/>
                </a:solidFill>
                <a:latin typeface="Aptos"/>
              </a:rPr>
              <a:t>lời</a:t>
            </a:r>
            <a:r>
              <a:rPr lang="en-US" sz="1800">
                <a:solidFill>
                  <a:srgbClr val="000B22"/>
                </a:solidFill>
                <a:latin typeface="Aptos"/>
              </a:rPr>
              <a:t> </a:t>
            </a:r>
            <a:r>
              <a:rPr lang="en-US" sz="1800" err="1">
                <a:solidFill>
                  <a:srgbClr val="000B22"/>
                </a:solidFill>
                <a:latin typeface="Aptos"/>
              </a:rPr>
              <a:t>gọi</a:t>
            </a:r>
            <a:r>
              <a:rPr lang="en-US" sz="1800">
                <a:solidFill>
                  <a:srgbClr val="000B22"/>
                </a:solidFill>
                <a:latin typeface="Aptos"/>
              </a:rPr>
              <a:t> </a:t>
            </a:r>
            <a:r>
              <a:rPr lang="en-US" sz="1800" err="1">
                <a:solidFill>
                  <a:srgbClr val="000B22"/>
                </a:solidFill>
                <a:latin typeface="Aptos"/>
              </a:rPr>
              <a:t>phương</a:t>
            </a:r>
            <a:r>
              <a:rPr lang="en-US" sz="1800">
                <a:solidFill>
                  <a:srgbClr val="000B22"/>
                </a:solidFill>
                <a:latin typeface="Aptos"/>
              </a:rPr>
              <a:t> </a:t>
            </a:r>
            <a:r>
              <a:rPr lang="en-US" sz="1800" err="1">
                <a:solidFill>
                  <a:srgbClr val="000B22"/>
                </a:solidFill>
                <a:latin typeface="Aptos"/>
              </a:rPr>
              <a:t>thức</a:t>
            </a:r>
            <a:r>
              <a:rPr lang="en-US" sz="1800">
                <a:solidFill>
                  <a:srgbClr val="000B22"/>
                </a:solidFill>
                <a:latin typeface="Aptos"/>
              </a:rPr>
              <a:t> (</a:t>
            </a:r>
            <a:r>
              <a:rPr lang="en-US" sz="1800" err="1">
                <a:solidFill>
                  <a:srgbClr val="000B22"/>
                </a:solidFill>
                <a:latin typeface="Aptos"/>
              </a:rPr>
              <a:t>someTable.getDetailByKey</a:t>
            </a:r>
            <a:r>
              <a:rPr lang="en-US" sz="1800">
                <a:solidFill>
                  <a:srgbClr val="000B22"/>
                </a:solidFill>
                <a:latin typeface="Aptos"/>
              </a:rPr>
              <a:t>()) </a:t>
            </a:r>
            <a:r>
              <a:rPr lang="en-US" sz="1800" err="1">
                <a:solidFill>
                  <a:srgbClr val="000B22"/>
                </a:solidFill>
                <a:latin typeface="Aptos"/>
              </a:rPr>
              <a:t>sẽ</a:t>
            </a:r>
            <a:r>
              <a:rPr lang="en-US" sz="1800">
                <a:solidFill>
                  <a:srgbClr val="000B22"/>
                </a:solidFill>
                <a:latin typeface="Aptos"/>
              </a:rPr>
              <a:t> </a:t>
            </a:r>
            <a:r>
              <a:rPr lang="en-US" sz="1800" err="1">
                <a:solidFill>
                  <a:srgbClr val="000B22"/>
                </a:solidFill>
                <a:latin typeface="Aptos"/>
              </a:rPr>
              <a:t>thực</a:t>
            </a:r>
            <a:r>
              <a:rPr lang="en-US" sz="1800">
                <a:solidFill>
                  <a:srgbClr val="000B22"/>
                </a:solidFill>
                <a:latin typeface="Aptos"/>
              </a:rPr>
              <a:t> </a:t>
            </a:r>
            <a:r>
              <a:rPr lang="en-US" sz="1800" err="1">
                <a:solidFill>
                  <a:srgbClr val="000B22"/>
                </a:solidFill>
                <a:latin typeface="Aptos"/>
              </a:rPr>
              <a:t>hiện</a:t>
            </a:r>
            <a:r>
              <a:rPr lang="en-US" sz="1800">
                <a:solidFill>
                  <a:srgbClr val="000B22"/>
                </a:solidFill>
                <a:latin typeface="Aptos"/>
              </a:rPr>
              <a:t> </a:t>
            </a:r>
            <a:r>
              <a:rPr lang="en-US" sz="1800" err="1">
                <a:solidFill>
                  <a:srgbClr val="000B22"/>
                </a:solidFill>
                <a:latin typeface="Aptos"/>
              </a:rPr>
              <a:t>các</a:t>
            </a:r>
            <a:r>
              <a:rPr lang="en-US" sz="1800">
                <a:solidFill>
                  <a:srgbClr val="000B22"/>
                </a:solidFill>
                <a:latin typeface="Aptos"/>
              </a:rPr>
              <a:t> </a:t>
            </a:r>
            <a:r>
              <a:rPr lang="en-US" sz="1800" err="1">
                <a:solidFill>
                  <a:srgbClr val="000B22"/>
                </a:solidFill>
                <a:latin typeface="Aptos"/>
              </a:rPr>
              <a:t>hành</a:t>
            </a:r>
            <a:r>
              <a:rPr lang="en-US" sz="1800">
                <a:solidFill>
                  <a:srgbClr val="000B22"/>
                </a:solidFill>
                <a:latin typeface="Aptos"/>
              </a:rPr>
              <a:t> vi </a:t>
            </a:r>
            <a:r>
              <a:rPr lang="en-US" sz="1800" err="1">
                <a:solidFill>
                  <a:srgbClr val="000B22"/>
                </a:solidFill>
                <a:latin typeface="Aptos"/>
              </a:rPr>
              <a:t>khác</a:t>
            </a:r>
            <a:r>
              <a:rPr lang="en-US" sz="1800">
                <a:solidFill>
                  <a:srgbClr val="000B22"/>
                </a:solidFill>
                <a:latin typeface="Aptos"/>
              </a:rPr>
              <a:t> </a:t>
            </a:r>
            <a:r>
              <a:rPr lang="en-US" sz="1800" err="1">
                <a:solidFill>
                  <a:srgbClr val="000B22"/>
                </a:solidFill>
                <a:latin typeface="Aptos"/>
              </a:rPr>
              <a:t>nhau</a:t>
            </a:r>
            <a:r>
              <a:rPr lang="en-US" sz="1800">
                <a:solidFill>
                  <a:srgbClr val="000B22"/>
                </a:solidFill>
                <a:latin typeface="Aptos"/>
              </a:rPr>
              <a:t> </a:t>
            </a:r>
            <a:r>
              <a:rPr lang="en-US" sz="1800" err="1">
                <a:solidFill>
                  <a:srgbClr val="000B22"/>
                </a:solidFill>
                <a:latin typeface="Aptos"/>
              </a:rPr>
              <a:t>tùy</a:t>
            </a:r>
            <a:r>
              <a:rPr lang="en-US" sz="1800">
                <a:solidFill>
                  <a:srgbClr val="000B22"/>
                </a:solidFill>
                <a:latin typeface="Aptos"/>
              </a:rPr>
              <a:t> </a:t>
            </a:r>
            <a:r>
              <a:rPr lang="en-US" sz="1800" err="1">
                <a:solidFill>
                  <a:srgbClr val="000B22"/>
                </a:solidFill>
                <a:latin typeface="Aptos"/>
              </a:rPr>
              <a:t>thuộc</a:t>
            </a:r>
            <a:r>
              <a:rPr lang="en-US" sz="1800">
                <a:solidFill>
                  <a:srgbClr val="000B22"/>
                </a:solidFill>
                <a:latin typeface="Aptos"/>
              </a:rPr>
              <a:t> </a:t>
            </a:r>
            <a:r>
              <a:rPr lang="en-US" sz="1800" err="1">
                <a:solidFill>
                  <a:srgbClr val="000B22"/>
                </a:solidFill>
                <a:latin typeface="Aptos"/>
              </a:rPr>
              <a:t>vào</a:t>
            </a:r>
            <a:r>
              <a:rPr lang="en-US" sz="1800">
                <a:solidFill>
                  <a:srgbClr val="000B22"/>
                </a:solidFill>
                <a:latin typeface="Aptos"/>
              </a:rPr>
              <a:t> </a:t>
            </a:r>
            <a:r>
              <a:rPr lang="en-US" sz="1800" err="1">
                <a:solidFill>
                  <a:srgbClr val="000B22"/>
                </a:solidFill>
                <a:latin typeface="Aptos"/>
              </a:rPr>
              <a:t>đối</a:t>
            </a:r>
            <a:r>
              <a:rPr lang="en-US" sz="1800">
                <a:solidFill>
                  <a:srgbClr val="000B22"/>
                </a:solidFill>
                <a:latin typeface="Aptos"/>
              </a:rPr>
              <a:t> </a:t>
            </a:r>
            <a:r>
              <a:rPr lang="en-US" sz="1800" err="1">
                <a:solidFill>
                  <a:srgbClr val="000B22"/>
                </a:solidFill>
                <a:latin typeface="Aptos"/>
              </a:rPr>
              <a:t>tượng</a:t>
            </a:r>
            <a:r>
              <a:rPr lang="en-US" sz="1800">
                <a:solidFill>
                  <a:srgbClr val="000B22"/>
                </a:solidFill>
                <a:latin typeface="Aptos"/>
              </a:rPr>
              <a:t> </a:t>
            </a:r>
            <a:r>
              <a:rPr lang="en-US" sz="1800" err="1">
                <a:solidFill>
                  <a:srgbClr val="000B22"/>
                </a:solidFill>
                <a:latin typeface="Aptos"/>
              </a:rPr>
              <a:t>thực</a:t>
            </a:r>
            <a:r>
              <a:rPr lang="en-US" sz="1800">
                <a:solidFill>
                  <a:srgbClr val="000B22"/>
                </a:solidFill>
                <a:latin typeface="Aptos"/>
              </a:rPr>
              <a:t> </a:t>
            </a:r>
            <a:r>
              <a:rPr lang="en-US" sz="1800" err="1">
                <a:solidFill>
                  <a:srgbClr val="000B22"/>
                </a:solidFill>
                <a:latin typeface="Aptos"/>
              </a:rPr>
              <a:t>tế</a:t>
            </a:r>
            <a:r>
              <a:rPr lang="en-US" sz="1800">
                <a:solidFill>
                  <a:srgbClr val="000B22"/>
                </a:solidFill>
                <a:latin typeface="Aptos"/>
              </a:rPr>
              <a:t> </a:t>
            </a:r>
            <a:r>
              <a:rPr lang="en-US" sz="1800" err="1">
                <a:solidFill>
                  <a:srgbClr val="000B22"/>
                </a:solidFill>
                <a:latin typeface="Aptos"/>
              </a:rPr>
              <a:t>mà</a:t>
            </a:r>
            <a:r>
              <a:rPr lang="en-US" sz="1800">
                <a:solidFill>
                  <a:srgbClr val="000B22"/>
                </a:solidFill>
                <a:latin typeface="Aptos"/>
              </a:rPr>
              <a:t> </a:t>
            </a:r>
            <a:r>
              <a:rPr lang="en-US" sz="1800" err="1">
                <a:solidFill>
                  <a:srgbClr val="000B22"/>
                </a:solidFill>
                <a:latin typeface="Aptos"/>
              </a:rPr>
              <a:t>someTable</a:t>
            </a:r>
            <a:r>
              <a:rPr lang="en-US" sz="1800">
                <a:solidFill>
                  <a:srgbClr val="000B22"/>
                </a:solidFill>
                <a:latin typeface="Aptos"/>
              </a:rPr>
              <a:t> </a:t>
            </a:r>
            <a:r>
              <a:rPr lang="en-US" sz="1800" err="1">
                <a:solidFill>
                  <a:srgbClr val="000B22"/>
                </a:solidFill>
                <a:latin typeface="Aptos"/>
              </a:rPr>
              <a:t>đang</a:t>
            </a:r>
            <a:r>
              <a:rPr lang="en-US" sz="1800">
                <a:solidFill>
                  <a:srgbClr val="000B22"/>
                </a:solidFill>
                <a:latin typeface="Aptos"/>
              </a:rPr>
              <a:t> </a:t>
            </a:r>
            <a:r>
              <a:rPr lang="en-US" sz="1800" err="1">
                <a:solidFill>
                  <a:srgbClr val="000B22"/>
                </a:solidFill>
                <a:latin typeface="Aptos"/>
              </a:rPr>
              <a:t>tham</a:t>
            </a:r>
            <a:r>
              <a:rPr lang="en-US" sz="1800">
                <a:solidFill>
                  <a:srgbClr val="000B22"/>
                </a:solidFill>
                <a:latin typeface="Aptos"/>
              </a:rPr>
              <a:t> </a:t>
            </a:r>
            <a:r>
              <a:rPr lang="en-US" sz="1800" err="1">
                <a:solidFill>
                  <a:srgbClr val="000B22"/>
                </a:solidFill>
                <a:latin typeface="Aptos"/>
              </a:rPr>
              <a:t>chiếu</a:t>
            </a:r>
            <a:r>
              <a:rPr lang="en-US" sz="1800">
                <a:solidFill>
                  <a:srgbClr val="000B22"/>
                </a:solidFill>
                <a:latin typeface="Aptos"/>
              </a:rPr>
              <a:t> (</a:t>
            </a:r>
            <a:r>
              <a:rPr lang="en-US" sz="1800" err="1">
                <a:solidFill>
                  <a:srgbClr val="000B22"/>
                </a:solidFill>
                <a:latin typeface="Aptos"/>
              </a:rPr>
              <a:t>là</a:t>
            </a:r>
            <a:r>
              <a:rPr lang="en-US" sz="1800">
                <a:solidFill>
                  <a:srgbClr val="000B22"/>
                </a:solidFill>
                <a:latin typeface="Aptos"/>
              </a:rPr>
              <a:t> Card hay Deck).</a:t>
            </a:r>
            <a:endParaRPr lang="vi-VN" sz="1800">
              <a:solidFill>
                <a:srgbClr val="000B22"/>
              </a:solidFill>
              <a:latin typeface="Aptos"/>
            </a:endParaRPr>
          </a:p>
          <a:p>
            <a:pPr lvl="1" algn="just">
              <a:buFontTx/>
              <a:buChar char="-"/>
            </a:pPr>
            <a:r>
              <a:rPr lang="en-US" sz="1800" b="1" err="1">
                <a:solidFill>
                  <a:srgbClr val="000B22"/>
                </a:solidFill>
                <a:latin typeface="Aptos"/>
              </a:rPr>
              <a:t>Ưu</a:t>
            </a:r>
            <a:r>
              <a:rPr lang="en-US" sz="1800" b="1">
                <a:solidFill>
                  <a:srgbClr val="000B22"/>
                </a:solidFill>
                <a:latin typeface="Aptos"/>
              </a:rPr>
              <a:t> </a:t>
            </a:r>
            <a:r>
              <a:rPr lang="en-US" sz="1800" b="1" err="1">
                <a:solidFill>
                  <a:srgbClr val="000B22"/>
                </a:solidFill>
                <a:latin typeface="Aptos"/>
              </a:rPr>
              <a:t>điểm</a:t>
            </a:r>
            <a:r>
              <a:rPr lang="en-US" sz="1800">
                <a:solidFill>
                  <a:srgbClr val="000B22"/>
                </a:solidFill>
                <a:latin typeface="Aptos"/>
              </a:rPr>
              <a:t>:</a:t>
            </a:r>
          </a:p>
          <a:p>
            <a:pPr lvl="2" algn="just"/>
            <a:r>
              <a:rPr lang="en-US" sz="1800">
                <a:solidFill>
                  <a:srgbClr val="000B22"/>
                </a:solidFill>
                <a:latin typeface="Aptos"/>
              </a:rPr>
              <a:t>Linh </a:t>
            </a:r>
            <a:r>
              <a:rPr lang="en-US" sz="1800" err="1">
                <a:solidFill>
                  <a:srgbClr val="000B22"/>
                </a:solidFill>
                <a:latin typeface="Aptos"/>
              </a:rPr>
              <a:t>hoạt</a:t>
            </a:r>
            <a:r>
              <a:rPr lang="en-US" sz="1800">
                <a:solidFill>
                  <a:srgbClr val="000B22"/>
                </a:solidFill>
                <a:latin typeface="Aptos"/>
              </a:rPr>
              <a:t>: Cho </a:t>
            </a:r>
            <a:r>
              <a:rPr lang="en-US" sz="1800" err="1">
                <a:solidFill>
                  <a:srgbClr val="000B22"/>
                </a:solidFill>
                <a:latin typeface="Aptos"/>
              </a:rPr>
              <a:t>phép</a:t>
            </a:r>
            <a:r>
              <a:rPr lang="en-US" sz="1800">
                <a:solidFill>
                  <a:srgbClr val="000B22"/>
                </a:solidFill>
                <a:latin typeface="Aptos"/>
              </a:rPr>
              <a:t> </a:t>
            </a:r>
            <a:r>
              <a:rPr lang="en-US" sz="1800" err="1">
                <a:solidFill>
                  <a:srgbClr val="000B22"/>
                </a:solidFill>
                <a:latin typeface="Aptos"/>
              </a:rPr>
              <a:t>viết</a:t>
            </a:r>
            <a:r>
              <a:rPr lang="en-US" sz="1800">
                <a:solidFill>
                  <a:srgbClr val="000B22"/>
                </a:solidFill>
                <a:latin typeface="Aptos"/>
              </a:rPr>
              <a:t> </a:t>
            </a:r>
            <a:r>
              <a:rPr lang="en-US" sz="1800" err="1">
                <a:solidFill>
                  <a:srgbClr val="000B22"/>
                </a:solidFill>
                <a:latin typeface="Aptos"/>
              </a:rPr>
              <a:t>mã</a:t>
            </a:r>
            <a:r>
              <a:rPr lang="en-US" sz="1800">
                <a:solidFill>
                  <a:srgbClr val="000B22"/>
                </a:solidFill>
                <a:latin typeface="Aptos"/>
              </a:rPr>
              <a:t> </a:t>
            </a:r>
            <a:r>
              <a:rPr lang="en-US" sz="1800" err="1">
                <a:solidFill>
                  <a:srgbClr val="000B22"/>
                </a:solidFill>
                <a:latin typeface="Aptos"/>
              </a:rPr>
              <a:t>tổng</a:t>
            </a:r>
            <a:r>
              <a:rPr lang="en-US" sz="1800">
                <a:solidFill>
                  <a:srgbClr val="000B22"/>
                </a:solidFill>
                <a:latin typeface="Aptos"/>
              </a:rPr>
              <a:t> </a:t>
            </a:r>
            <a:r>
              <a:rPr lang="en-US" sz="1800" err="1">
                <a:solidFill>
                  <a:srgbClr val="000B22"/>
                </a:solidFill>
                <a:latin typeface="Aptos"/>
              </a:rPr>
              <a:t>quát</a:t>
            </a:r>
            <a:r>
              <a:rPr lang="en-US" sz="1800">
                <a:solidFill>
                  <a:srgbClr val="000B22"/>
                </a:solidFill>
                <a:latin typeface="Aptos"/>
              </a:rPr>
              <a:t> </a:t>
            </a:r>
            <a:r>
              <a:rPr lang="en-US" sz="1800" err="1">
                <a:solidFill>
                  <a:srgbClr val="000B22"/>
                </a:solidFill>
                <a:latin typeface="Aptos"/>
              </a:rPr>
              <a:t>hơn</a:t>
            </a:r>
            <a:r>
              <a:rPr lang="en-US" sz="1800">
                <a:solidFill>
                  <a:srgbClr val="000B22"/>
                </a:solidFill>
                <a:latin typeface="Aptos"/>
              </a:rPr>
              <a:t>, </a:t>
            </a:r>
            <a:r>
              <a:rPr lang="en-US" sz="1800" err="1">
                <a:solidFill>
                  <a:srgbClr val="000B22"/>
                </a:solidFill>
                <a:latin typeface="Aptos"/>
              </a:rPr>
              <a:t>không</a:t>
            </a:r>
            <a:r>
              <a:rPr lang="en-US" sz="1800">
                <a:solidFill>
                  <a:srgbClr val="000B22"/>
                </a:solidFill>
                <a:latin typeface="Aptos"/>
              </a:rPr>
              <a:t> </a:t>
            </a:r>
            <a:r>
              <a:rPr lang="en-US" sz="1800" err="1">
                <a:solidFill>
                  <a:srgbClr val="000B22"/>
                </a:solidFill>
                <a:latin typeface="Aptos"/>
              </a:rPr>
              <a:t>cần</a:t>
            </a:r>
            <a:r>
              <a:rPr lang="en-US" sz="1800">
                <a:solidFill>
                  <a:srgbClr val="000B22"/>
                </a:solidFill>
                <a:latin typeface="Aptos"/>
              </a:rPr>
              <a:t> </a:t>
            </a:r>
            <a:r>
              <a:rPr lang="en-US" sz="1800" err="1">
                <a:solidFill>
                  <a:srgbClr val="000B22"/>
                </a:solidFill>
                <a:latin typeface="Aptos"/>
              </a:rPr>
              <a:t>biết</a:t>
            </a:r>
            <a:r>
              <a:rPr lang="en-US" sz="1800">
                <a:solidFill>
                  <a:srgbClr val="000B22"/>
                </a:solidFill>
                <a:latin typeface="Aptos"/>
              </a:rPr>
              <a:t> </a:t>
            </a:r>
            <a:r>
              <a:rPr lang="en-US" sz="1800" err="1">
                <a:solidFill>
                  <a:srgbClr val="000B22"/>
                </a:solidFill>
                <a:latin typeface="Aptos"/>
              </a:rPr>
              <a:t>chính</a:t>
            </a:r>
            <a:r>
              <a:rPr lang="en-US" sz="1800">
                <a:solidFill>
                  <a:srgbClr val="000B22"/>
                </a:solidFill>
                <a:latin typeface="Aptos"/>
              </a:rPr>
              <a:t> </a:t>
            </a:r>
            <a:r>
              <a:rPr lang="en-US" sz="1800" err="1">
                <a:solidFill>
                  <a:srgbClr val="000B22"/>
                </a:solidFill>
                <a:latin typeface="Aptos"/>
              </a:rPr>
              <a:t>xác</a:t>
            </a:r>
            <a:r>
              <a:rPr lang="en-US" sz="1800">
                <a:solidFill>
                  <a:srgbClr val="000B22"/>
                </a:solidFill>
                <a:latin typeface="Aptos"/>
              </a:rPr>
              <a:t> </a:t>
            </a:r>
            <a:r>
              <a:rPr lang="en-US" sz="1800" err="1">
                <a:solidFill>
                  <a:srgbClr val="000B22"/>
                </a:solidFill>
                <a:latin typeface="Aptos"/>
              </a:rPr>
              <a:t>loại</a:t>
            </a:r>
            <a:r>
              <a:rPr lang="en-US" sz="1800">
                <a:solidFill>
                  <a:srgbClr val="000B22"/>
                </a:solidFill>
                <a:latin typeface="Aptos"/>
              </a:rPr>
              <a:t> </a:t>
            </a:r>
            <a:r>
              <a:rPr lang="en-US" sz="1800" err="1">
                <a:solidFill>
                  <a:srgbClr val="000B22"/>
                </a:solidFill>
                <a:latin typeface="Aptos"/>
              </a:rPr>
              <a:t>đối</a:t>
            </a:r>
            <a:r>
              <a:rPr lang="en-US" sz="1800">
                <a:solidFill>
                  <a:srgbClr val="000B22"/>
                </a:solidFill>
                <a:latin typeface="Aptos"/>
              </a:rPr>
              <a:t> </a:t>
            </a:r>
            <a:r>
              <a:rPr lang="en-US" sz="1800" err="1">
                <a:solidFill>
                  <a:srgbClr val="000B22"/>
                </a:solidFill>
                <a:latin typeface="Aptos"/>
              </a:rPr>
              <a:t>tượng</a:t>
            </a:r>
            <a:r>
              <a:rPr lang="en-US" sz="1800">
                <a:solidFill>
                  <a:srgbClr val="000B22"/>
                </a:solidFill>
                <a:latin typeface="Aptos"/>
              </a:rPr>
              <a:t> </a:t>
            </a:r>
            <a:r>
              <a:rPr lang="en-US" sz="1800" err="1">
                <a:solidFill>
                  <a:srgbClr val="000B22"/>
                </a:solidFill>
                <a:latin typeface="Aptos"/>
              </a:rPr>
              <a:t>cụ</a:t>
            </a:r>
            <a:r>
              <a:rPr lang="en-US" sz="1800">
                <a:solidFill>
                  <a:srgbClr val="000B22"/>
                </a:solidFill>
                <a:latin typeface="Aptos"/>
              </a:rPr>
              <a:t> </a:t>
            </a:r>
            <a:r>
              <a:rPr lang="en-US" sz="1800" err="1">
                <a:solidFill>
                  <a:srgbClr val="000B22"/>
                </a:solidFill>
                <a:latin typeface="Aptos"/>
              </a:rPr>
              <a:t>thể</a:t>
            </a:r>
            <a:r>
              <a:rPr lang="en-US" sz="1800">
                <a:solidFill>
                  <a:srgbClr val="000B22"/>
                </a:solidFill>
                <a:latin typeface="Aptos"/>
              </a:rPr>
              <a:t> </a:t>
            </a:r>
            <a:r>
              <a:rPr lang="en-US" sz="1800" err="1">
                <a:solidFill>
                  <a:srgbClr val="000B22"/>
                </a:solidFill>
                <a:latin typeface="Aptos"/>
              </a:rPr>
              <a:t>tại</a:t>
            </a:r>
            <a:r>
              <a:rPr lang="en-US" sz="1800">
                <a:solidFill>
                  <a:srgbClr val="000B22"/>
                </a:solidFill>
                <a:latin typeface="Aptos"/>
              </a:rPr>
              <a:t> </a:t>
            </a:r>
            <a:r>
              <a:rPr lang="en-US" sz="1800" err="1">
                <a:solidFill>
                  <a:srgbClr val="000B22"/>
                </a:solidFill>
                <a:latin typeface="Aptos"/>
              </a:rPr>
              <a:t>thời</a:t>
            </a:r>
            <a:r>
              <a:rPr lang="en-US" sz="1800">
                <a:solidFill>
                  <a:srgbClr val="000B22"/>
                </a:solidFill>
                <a:latin typeface="Aptos"/>
              </a:rPr>
              <a:t> </a:t>
            </a:r>
            <a:r>
              <a:rPr lang="en-US" sz="1800" err="1">
                <a:solidFill>
                  <a:srgbClr val="000B22"/>
                </a:solidFill>
                <a:latin typeface="Aptos"/>
              </a:rPr>
              <a:t>điểm</a:t>
            </a:r>
            <a:r>
              <a:rPr lang="en-US" sz="1800">
                <a:solidFill>
                  <a:srgbClr val="000B22"/>
                </a:solidFill>
                <a:latin typeface="Aptos"/>
              </a:rPr>
              <a:t> </a:t>
            </a:r>
            <a:r>
              <a:rPr lang="en-US" sz="1800" err="1">
                <a:solidFill>
                  <a:srgbClr val="000B22"/>
                </a:solidFill>
                <a:latin typeface="Aptos"/>
              </a:rPr>
              <a:t>biên</a:t>
            </a:r>
            <a:r>
              <a:rPr lang="en-US" sz="1800">
                <a:solidFill>
                  <a:srgbClr val="000B22"/>
                </a:solidFill>
                <a:latin typeface="Aptos"/>
              </a:rPr>
              <a:t> </a:t>
            </a:r>
            <a:r>
              <a:rPr lang="en-US" sz="1800" err="1">
                <a:solidFill>
                  <a:srgbClr val="000B22"/>
                </a:solidFill>
                <a:latin typeface="Aptos"/>
              </a:rPr>
              <a:t>dịch</a:t>
            </a:r>
            <a:r>
              <a:rPr lang="en-US" sz="1800">
                <a:solidFill>
                  <a:srgbClr val="000B22"/>
                </a:solidFill>
                <a:latin typeface="Aptos"/>
              </a:rPr>
              <a:t>.</a:t>
            </a:r>
          </a:p>
          <a:p>
            <a:pPr lvl="2" algn="just"/>
            <a:r>
              <a:rPr lang="en-US" sz="1800" err="1">
                <a:solidFill>
                  <a:srgbClr val="000B22"/>
                </a:solidFill>
                <a:latin typeface="Aptos"/>
              </a:rPr>
              <a:t>Mở</a:t>
            </a:r>
            <a:r>
              <a:rPr lang="en-US" sz="1800">
                <a:solidFill>
                  <a:srgbClr val="000B22"/>
                </a:solidFill>
                <a:latin typeface="Aptos"/>
              </a:rPr>
              <a:t> </a:t>
            </a:r>
            <a:r>
              <a:rPr lang="en-US" sz="1800" err="1">
                <a:solidFill>
                  <a:srgbClr val="000B22"/>
                </a:solidFill>
                <a:latin typeface="Aptos"/>
              </a:rPr>
              <a:t>rộng</a:t>
            </a:r>
            <a:r>
              <a:rPr lang="en-US" sz="1800">
                <a:solidFill>
                  <a:srgbClr val="000B22"/>
                </a:solidFill>
                <a:latin typeface="Aptos"/>
              </a:rPr>
              <a:t> </a:t>
            </a:r>
            <a:r>
              <a:rPr lang="en-US" sz="1800" err="1">
                <a:solidFill>
                  <a:srgbClr val="000B22"/>
                </a:solidFill>
                <a:latin typeface="Aptos"/>
              </a:rPr>
              <a:t>dễ</a:t>
            </a:r>
            <a:r>
              <a:rPr lang="en-US" sz="1800">
                <a:solidFill>
                  <a:srgbClr val="000B22"/>
                </a:solidFill>
                <a:latin typeface="Aptos"/>
              </a:rPr>
              <a:t> </a:t>
            </a:r>
            <a:r>
              <a:rPr lang="en-US" sz="1800" err="1">
                <a:solidFill>
                  <a:srgbClr val="000B22"/>
                </a:solidFill>
                <a:latin typeface="Aptos"/>
              </a:rPr>
              <a:t>dàng</a:t>
            </a:r>
            <a:r>
              <a:rPr lang="en-US" sz="1800">
                <a:solidFill>
                  <a:srgbClr val="000B22"/>
                </a:solidFill>
                <a:latin typeface="Aptos"/>
              </a:rPr>
              <a:t>: Khi </a:t>
            </a:r>
            <a:r>
              <a:rPr lang="en-US" sz="1800" err="1">
                <a:solidFill>
                  <a:srgbClr val="000B22"/>
                </a:solidFill>
                <a:latin typeface="Aptos"/>
              </a:rPr>
              <a:t>thêm</a:t>
            </a:r>
            <a:r>
              <a:rPr lang="en-US" sz="1800">
                <a:solidFill>
                  <a:srgbClr val="000B22"/>
                </a:solidFill>
                <a:latin typeface="Aptos"/>
              </a:rPr>
              <a:t> </a:t>
            </a:r>
            <a:r>
              <a:rPr lang="en-US" sz="1800" err="1">
                <a:solidFill>
                  <a:srgbClr val="000B22"/>
                </a:solidFill>
                <a:latin typeface="Aptos"/>
              </a:rPr>
              <a:t>bảng</a:t>
            </a:r>
            <a:r>
              <a:rPr lang="en-US" sz="1800">
                <a:solidFill>
                  <a:srgbClr val="000B22"/>
                </a:solidFill>
                <a:latin typeface="Aptos"/>
              </a:rPr>
              <a:t> </a:t>
            </a:r>
            <a:r>
              <a:rPr lang="en-US" sz="1800" err="1">
                <a:solidFill>
                  <a:srgbClr val="000B22"/>
                </a:solidFill>
                <a:latin typeface="Aptos"/>
              </a:rPr>
              <a:t>mới</a:t>
            </a:r>
            <a:r>
              <a:rPr lang="en-US" sz="1800">
                <a:solidFill>
                  <a:srgbClr val="000B22"/>
                </a:solidFill>
                <a:latin typeface="Aptos"/>
              </a:rPr>
              <a:t>, </a:t>
            </a:r>
            <a:r>
              <a:rPr lang="en-US" sz="1800" err="1">
                <a:solidFill>
                  <a:srgbClr val="000B22"/>
                </a:solidFill>
                <a:latin typeface="Aptos"/>
              </a:rPr>
              <a:t>chỉ</a:t>
            </a:r>
            <a:r>
              <a:rPr lang="en-US" sz="1800">
                <a:solidFill>
                  <a:srgbClr val="000B22"/>
                </a:solidFill>
                <a:latin typeface="Aptos"/>
              </a:rPr>
              <a:t> </a:t>
            </a:r>
            <a:r>
              <a:rPr lang="en-US" sz="1800" err="1">
                <a:solidFill>
                  <a:srgbClr val="000B22"/>
                </a:solidFill>
                <a:latin typeface="Aptos"/>
              </a:rPr>
              <a:t>cần</a:t>
            </a:r>
            <a:r>
              <a:rPr lang="en-US" sz="1800">
                <a:solidFill>
                  <a:srgbClr val="000B22"/>
                </a:solidFill>
                <a:latin typeface="Aptos"/>
              </a:rPr>
              <a:t> </a:t>
            </a:r>
            <a:r>
              <a:rPr lang="en-US" sz="1800" err="1">
                <a:solidFill>
                  <a:srgbClr val="000B22"/>
                </a:solidFill>
                <a:latin typeface="Aptos"/>
              </a:rPr>
              <a:t>triển</a:t>
            </a:r>
            <a:r>
              <a:rPr lang="en-US" sz="1800">
                <a:solidFill>
                  <a:srgbClr val="000B22"/>
                </a:solidFill>
                <a:latin typeface="Aptos"/>
              </a:rPr>
              <a:t> </a:t>
            </a:r>
            <a:r>
              <a:rPr lang="en-US" sz="1800" err="1">
                <a:solidFill>
                  <a:srgbClr val="000B22"/>
                </a:solidFill>
                <a:latin typeface="Aptos"/>
              </a:rPr>
              <a:t>khai</a:t>
            </a:r>
            <a:r>
              <a:rPr lang="en-US" sz="1800">
                <a:solidFill>
                  <a:srgbClr val="000B22"/>
                </a:solidFill>
                <a:latin typeface="Aptos"/>
              </a:rPr>
              <a:t> </a:t>
            </a:r>
            <a:r>
              <a:rPr lang="en-US" sz="1800" err="1">
                <a:solidFill>
                  <a:srgbClr val="000B22"/>
                </a:solidFill>
                <a:latin typeface="Aptos"/>
              </a:rPr>
              <a:t>InternalQuery</a:t>
            </a:r>
            <a:r>
              <a:rPr lang="en-US" sz="1800">
                <a:solidFill>
                  <a:srgbClr val="000B22"/>
                </a:solidFill>
                <a:latin typeface="Aptos"/>
              </a:rPr>
              <a:t> </a:t>
            </a:r>
            <a:r>
              <a:rPr lang="en-US" sz="1800" err="1">
                <a:solidFill>
                  <a:srgbClr val="000B22"/>
                </a:solidFill>
                <a:latin typeface="Aptos"/>
              </a:rPr>
              <a:t>mà</a:t>
            </a:r>
            <a:r>
              <a:rPr lang="en-US" sz="1800">
                <a:solidFill>
                  <a:srgbClr val="000B22"/>
                </a:solidFill>
                <a:latin typeface="Aptos"/>
              </a:rPr>
              <a:t> </a:t>
            </a:r>
            <a:r>
              <a:rPr lang="en-US" sz="1800" err="1">
                <a:solidFill>
                  <a:srgbClr val="000B22"/>
                </a:solidFill>
                <a:latin typeface="Aptos"/>
              </a:rPr>
              <a:t>không</a:t>
            </a:r>
            <a:r>
              <a:rPr lang="en-US" sz="1800">
                <a:solidFill>
                  <a:srgbClr val="000B22"/>
                </a:solidFill>
                <a:latin typeface="Aptos"/>
              </a:rPr>
              <a:t> </a:t>
            </a:r>
            <a:r>
              <a:rPr lang="en-US" sz="1800" err="1">
                <a:solidFill>
                  <a:srgbClr val="000B22"/>
                </a:solidFill>
                <a:latin typeface="Aptos"/>
              </a:rPr>
              <a:t>làm</a:t>
            </a:r>
            <a:r>
              <a:rPr lang="en-US" sz="1800">
                <a:solidFill>
                  <a:srgbClr val="000B22"/>
                </a:solidFill>
                <a:latin typeface="Aptos"/>
              </a:rPr>
              <a:t> </a:t>
            </a:r>
            <a:r>
              <a:rPr lang="en-US" sz="1800" err="1">
                <a:solidFill>
                  <a:srgbClr val="000B22"/>
                </a:solidFill>
                <a:latin typeface="Aptos"/>
              </a:rPr>
              <a:t>thay</a:t>
            </a:r>
            <a:r>
              <a:rPr lang="en-US" sz="1800">
                <a:solidFill>
                  <a:srgbClr val="000B22"/>
                </a:solidFill>
                <a:latin typeface="Aptos"/>
              </a:rPr>
              <a:t> </a:t>
            </a:r>
            <a:r>
              <a:rPr lang="en-US" sz="1800" err="1">
                <a:solidFill>
                  <a:srgbClr val="000B22"/>
                </a:solidFill>
                <a:latin typeface="Aptos"/>
              </a:rPr>
              <a:t>đổi</a:t>
            </a:r>
            <a:r>
              <a:rPr lang="en-US" sz="1800">
                <a:solidFill>
                  <a:srgbClr val="000B22"/>
                </a:solidFill>
                <a:latin typeface="Aptos"/>
              </a:rPr>
              <a:t> </a:t>
            </a:r>
            <a:r>
              <a:rPr lang="en-US" sz="1800" err="1">
                <a:solidFill>
                  <a:srgbClr val="000B22"/>
                </a:solidFill>
                <a:latin typeface="Aptos"/>
              </a:rPr>
              <a:t>các</a:t>
            </a:r>
            <a:r>
              <a:rPr lang="en-US" sz="1800">
                <a:solidFill>
                  <a:srgbClr val="000B22"/>
                </a:solidFill>
                <a:latin typeface="Aptos"/>
              </a:rPr>
              <a:t> </a:t>
            </a:r>
            <a:r>
              <a:rPr lang="en-US" sz="1800" err="1">
                <a:solidFill>
                  <a:srgbClr val="000B22"/>
                </a:solidFill>
                <a:latin typeface="Aptos"/>
              </a:rPr>
              <a:t>phần</a:t>
            </a:r>
            <a:r>
              <a:rPr lang="en-US" sz="1800">
                <a:solidFill>
                  <a:srgbClr val="000B22"/>
                </a:solidFill>
                <a:latin typeface="Aptos"/>
              </a:rPr>
              <a:t> code </a:t>
            </a:r>
            <a:r>
              <a:rPr lang="en-US" sz="1800" err="1">
                <a:solidFill>
                  <a:srgbClr val="000B22"/>
                </a:solidFill>
                <a:latin typeface="Aptos"/>
              </a:rPr>
              <a:t>khác</a:t>
            </a:r>
            <a:r>
              <a:rPr lang="en-US" sz="1800">
                <a:solidFill>
                  <a:srgbClr val="000B22"/>
                </a:solidFill>
                <a:latin typeface="Aptos"/>
              </a:rPr>
              <a:t>.</a:t>
            </a:r>
          </a:p>
          <a:p>
            <a:pPr lvl="2" algn="just"/>
            <a:endParaRPr lang="en-US" sz="1600">
              <a:solidFill>
                <a:srgbClr val="002060"/>
              </a:solidFill>
              <a:ea typeface="Calibri"/>
              <a:cs typeface="Calibri"/>
            </a:endParaRPr>
          </a:p>
        </p:txBody>
      </p:sp>
      <p:cxnSp>
        <p:nvCxnSpPr>
          <p:cNvPr id="13" name="Straight Connector 12">
            <a:extLst>
              <a:ext uri="{FF2B5EF4-FFF2-40B4-BE49-F238E27FC236}">
                <a16:creationId xmlns:a16="http://schemas.microsoft.com/office/drawing/2014/main" id="{0194F257-9671-CEDC-C402-3905A74E8ECF}"/>
              </a:ext>
            </a:extLst>
          </p:cNvPr>
          <p:cNvCxnSpPr>
            <a:cxnSpLocks/>
          </p:cNvCxnSpPr>
          <p:nvPr/>
        </p:nvCxnSpPr>
        <p:spPr>
          <a:xfrm>
            <a:off x="592066" y="1413379"/>
            <a:ext cx="3776734" cy="0"/>
          </a:xfrm>
          <a:prstGeom prst="line">
            <a:avLst/>
          </a:prstGeom>
          <a:ln w="28575">
            <a:solidFill>
              <a:srgbClr val="002060"/>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grpSp>
        <p:nvGrpSpPr>
          <p:cNvPr id="14" name="Group 13">
            <a:extLst>
              <a:ext uri="{FF2B5EF4-FFF2-40B4-BE49-F238E27FC236}">
                <a16:creationId xmlns:a16="http://schemas.microsoft.com/office/drawing/2014/main" id="{FFF4F12B-1D77-7A27-378B-D3275B8A0913}"/>
              </a:ext>
            </a:extLst>
          </p:cNvPr>
          <p:cNvGrpSpPr/>
          <p:nvPr/>
        </p:nvGrpSpPr>
        <p:grpSpPr>
          <a:xfrm>
            <a:off x="10975616" y="5884917"/>
            <a:ext cx="782376" cy="446485"/>
            <a:chOff x="10400439" y="5864087"/>
            <a:chExt cx="877649" cy="437400"/>
          </a:xfrm>
        </p:grpSpPr>
        <p:sp>
          <p:nvSpPr>
            <p:cNvPr id="15" name="Arrow: Curved Left 14">
              <a:hlinkClick r:id="rId2" action="ppaction://hlinksldjump"/>
              <a:extLst>
                <a:ext uri="{FF2B5EF4-FFF2-40B4-BE49-F238E27FC236}">
                  <a16:creationId xmlns:a16="http://schemas.microsoft.com/office/drawing/2014/main" id="{73B36F0F-4476-BB15-995A-461FAF9C41BE}"/>
                </a:ext>
              </a:extLst>
            </p:cNvPr>
            <p:cNvSpPr/>
            <p:nvPr/>
          </p:nvSpPr>
          <p:spPr>
            <a:xfrm>
              <a:off x="10930219" y="5864087"/>
              <a:ext cx="347869" cy="437400"/>
            </a:xfrm>
            <a:prstGeom prst="curvedLeftArrow">
              <a:avLst/>
            </a:prstGeom>
            <a:solidFill>
              <a:srgbClr val="00376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6" name="TextBox 15">
              <a:hlinkClick r:id="rId2" action="ppaction://hlinksldjump"/>
              <a:extLst>
                <a:ext uri="{FF2B5EF4-FFF2-40B4-BE49-F238E27FC236}">
                  <a16:creationId xmlns:a16="http://schemas.microsoft.com/office/drawing/2014/main" id="{88C25D99-F86A-2AFB-AD4D-090B82AB530A}"/>
                </a:ext>
              </a:extLst>
            </p:cNvPr>
            <p:cNvSpPr txBox="1"/>
            <p:nvPr/>
          </p:nvSpPr>
          <p:spPr>
            <a:xfrm>
              <a:off x="10400439" y="5933028"/>
              <a:ext cx="603050" cy="276999"/>
            </a:xfrm>
            <a:prstGeom prst="rect">
              <a:avLst/>
            </a:prstGeom>
            <a:noFill/>
          </p:spPr>
          <p:txBody>
            <a:bodyPr wrap="none" rtlCol="0">
              <a:spAutoFit/>
            </a:bodyPr>
            <a:lstStyle/>
            <a:p>
              <a:r>
                <a:rPr lang="vi-VN" sz="1200"/>
                <a:t>BACK</a:t>
              </a:r>
              <a:endParaRPr lang="en-SG" sz="1200"/>
            </a:p>
          </p:txBody>
        </p:sp>
      </p:grpSp>
      <p:sp>
        <p:nvSpPr>
          <p:cNvPr id="19" name="Title 1">
            <a:extLst>
              <a:ext uri="{FF2B5EF4-FFF2-40B4-BE49-F238E27FC236}">
                <a16:creationId xmlns:a16="http://schemas.microsoft.com/office/drawing/2014/main" id="{387CE769-C6D1-4A61-ADCC-A3761E651EF4}"/>
              </a:ext>
            </a:extLst>
          </p:cNvPr>
          <p:cNvSpPr>
            <a:spLocks noGrp="1"/>
          </p:cNvSpPr>
          <p:nvPr>
            <p:ph type="title"/>
          </p:nvPr>
        </p:nvSpPr>
        <p:spPr>
          <a:xfrm>
            <a:off x="338736" y="112543"/>
            <a:ext cx="11514528" cy="436098"/>
          </a:xfrm>
        </p:spPr>
        <p:txBody>
          <a:bodyPr/>
          <a:lstStyle/>
          <a:p>
            <a:r>
              <a:rPr lang="vi-VN"/>
              <a:t>IV.</a:t>
            </a:r>
            <a:r>
              <a:rPr lang="vi-VN" b="0">
                <a:ln w="0"/>
                <a:effectLst>
                  <a:outerShdw blurRad="38100" dist="25400" dir="5400000" algn="ctr" rotWithShape="0">
                    <a:srgbClr val="6E747A">
                      <a:alpha val="43000"/>
                    </a:srgbClr>
                  </a:outerShdw>
                </a:effectLst>
                <a:latin typeface="Arial"/>
                <a:ea typeface="DejaVu Sans"/>
                <a:cs typeface="DejaVu Sans"/>
              </a:rPr>
              <a:t> CẤU TRÚC CHƯƠNG TRÌNH</a:t>
            </a:r>
            <a:endParaRPr lang="en-US"/>
          </a:p>
        </p:txBody>
      </p:sp>
      <p:pic>
        <p:nvPicPr>
          <p:cNvPr id="2" name="Hình ảnh 1">
            <a:extLst>
              <a:ext uri="{FF2B5EF4-FFF2-40B4-BE49-F238E27FC236}">
                <a16:creationId xmlns:a16="http://schemas.microsoft.com/office/drawing/2014/main" id="{E78C58DE-1776-6431-8EB0-9E3DC56B7947}"/>
              </a:ext>
            </a:extLst>
          </p:cNvPr>
          <p:cNvPicPr>
            <a:picLocks noChangeAspect="1"/>
          </p:cNvPicPr>
          <p:nvPr/>
        </p:nvPicPr>
        <p:blipFill>
          <a:blip r:embed="rId3"/>
          <a:stretch>
            <a:fillRect/>
          </a:stretch>
        </p:blipFill>
        <p:spPr>
          <a:xfrm>
            <a:off x="6047437" y="2865871"/>
            <a:ext cx="5962394" cy="1161463"/>
          </a:xfrm>
          <a:prstGeom prst="rect">
            <a:avLst/>
          </a:prstGeom>
        </p:spPr>
      </p:pic>
      <p:pic>
        <p:nvPicPr>
          <p:cNvPr id="5" name="Hình ảnh 4">
            <a:extLst>
              <a:ext uri="{FF2B5EF4-FFF2-40B4-BE49-F238E27FC236}">
                <a16:creationId xmlns:a16="http://schemas.microsoft.com/office/drawing/2014/main" id="{1356FCFF-A9B1-7929-30EC-AA196590939D}"/>
              </a:ext>
            </a:extLst>
          </p:cNvPr>
          <p:cNvPicPr>
            <a:picLocks noChangeAspect="1"/>
          </p:cNvPicPr>
          <p:nvPr/>
        </p:nvPicPr>
        <p:blipFill>
          <a:blip r:embed="rId4"/>
          <a:stretch>
            <a:fillRect/>
          </a:stretch>
        </p:blipFill>
        <p:spPr>
          <a:xfrm>
            <a:off x="6096000" y="4388988"/>
            <a:ext cx="5962394" cy="1326063"/>
          </a:xfrm>
          <a:prstGeom prst="rect">
            <a:avLst/>
          </a:prstGeom>
        </p:spPr>
      </p:pic>
      <p:pic>
        <p:nvPicPr>
          <p:cNvPr id="3074" name="Picture 2">
            <a:extLst>
              <a:ext uri="{FF2B5EF4-FFF2-40B4-BE49-F238E27FC236}">
                <a16:creationId xmlns:a16="http://schemas.microsoft.com/office/drawing/2014/main" id="{A39ABB33-E5A2-039C-846D-54BDAC7BE55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740" t="-122" r="5290" b="7615"/>
          <a:stretch>
            <a:fillRect/>
          </a:stretch>
        </p:blipFill>
        <p:spPr bwMode="auto">
          <a:xfrm>
            <a:off x="5872481" y="814954"/>
            <a:ext cx="6312306" cy="1796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8546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074"/>
                                        </p:tgtEl>
                                        <p:attrNameLst>
                                          <p:attrName>style.visibility</p:attrName>
                                        </p:attrNameLst>
                                      </p:cBhvr>
                                      <p:to>
                                        <p:strVal val="visible"/>
                                      </p:to>
                                    </p:set>
                                    <p:animEffect transition="in" filter="fade">
                                      <p:cBhvr>
                                        <p:cTn id="11" dur="500"/>
                                        <p:tgtEl>
                                          <p:spTgt spid="307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7F7E54-D44D-4E59-0C3D-D270F8A1EAB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0C4951D-40B6-E2BF-7EA6-86255A28A159}"/>
              </a:ext>
            </a:extLst>
          </p:cNvPr>
          <p:cNvSpPr>
            <a:spLocks noGrp="1"/>
          </p:cNvSpPr>
          <p:nvPr>
            <p:ph type="sldNum" sz="quarter" idx="12"/>
          </p:nvPr>
        </p:nvSpPr>
        <p:spPr/>
        <p:txBody>
          <a:bodyPr/>
          <a:lstStyle/>
          <a:p>
            <a:fld id="{9EA0BE3B-158A-4EDF-80DC-E394A0D1600F}" type="slidenum">
              <a:rPr lang="en-US" smtClean="0"/>
              <a:pPr/>
              <a:t>32</a:t>
            </a:fld>
            <a:endParaRPr lang="en-US"/>
          </a:p>
        </p:txBody>
      </p:sp>
      <p:sp>
        <p:nvSpPr>
          <p:cNvPr id="9" name="TextBox 8">
            <a:extLst>
              <a:ext uri="{FF2B5EF4-FFF2-40B4-BE49-F238E27FC236}">
                <a16:creationId xmlns:a16="http://schemas.microsoft.com/office/drawing/2014/main" id="{7236C873-E22D-5C86-CC39-66D6CDCA4295}"/>
              </a:ext>
            </a:extLst>
          </p:cNvPr>
          <p:cNvSpPr txBox="1"/>
          <p:nvPr/>
        </p:nvSpPr>
        <p:spPr>
          <a:xfrm>
            <a:off x="630936" y="866707"/>
            <a:ext cx="3419856" cy="1463040"/>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400" b="1" kern="1200" err="1">
                <a:solidFill>
                  <a:srgbClr val="002060"/>
                </a:solidFill>
                <a:latin typeface="+mj-lt"/>
                <a:ea typeface="+mj-ea"/>
                <a:cs typeface="+mj-cs"/>
              </a:rPr>
              <a:t>Trừu</a:t>
            </a:r>
            <a:r>
              <a:rPr lang="en-US" sz="4400" b="1" kern="1200">
                <a:solidFill>
                  <a:srgbClr val="002060"/>
                </a:solidFill>
                <a:latin typeface="+mj-lt"/>
                <a:ea typeface="+mj-ea"/>
                <a:cs typeface="+mj-cs"/>
              </a:rPr>
              <a:t> </a:t>
            </a:r>
            <a:r>
              <a:rPr lang="en-US" sz="4400" b="1" kern="1200" err="1">
                <a:solidFill>
                  <a:srgbClr val="002060"/>
                </a:solidFill>
                <a:latin typeface="+mj-lt"/>
                <a:ea typeface="+mj-ea"/>
                <a:cs typeface="+mj-cs"/>
              </a:rPr>
              <a:t>tượng</a:t>
            </a:r>
            <a:r>
              <a:rPr lang="en-US" sz="4400" b="1" kern="1200">
                <a:solidFill>
                  <a:srgbClr val="002060"/>
                </a:solidFill>
                <a:latin typeface="+mj-lt"/>
                <a:ea typeface="+mj-ea"/>
                <a:cs typeface="+mj-cs"/>
              </a:rPr>
              <a:t> </a:t>
            </a:r>
            <a:r>
              <a:rPr lang="en-US" sz="2800" b="1" kern="1200">
                <a:solidFill>
                  <a:srgbClr val="002060"/>
                </a:solidFill>
                <a:latin typeface="+mj-lt"/>
                <a:ea typeface="+mj-ea"/>
                <a:cs typeface="+mj-cs"/>
              </a:rPr>
              <a:t>(Abstraction)</a:t>
            </a:r>
            <a:endParaRPr lang="en-US" sz="4400" b="1" kern="1200">
              <a:solidFill>
                <a:srgbClr val="002060"/>
              </a:solidFill>
              <a:latin typeface="+mj-lt"/>
              <a:ea typeface="+mj-ea"/>
              <a:cs typeface="+mj-cs"/>
            </a:endParaRPr>
          </a:p>
        </p:txBody>
      </p:sp>
      <p:sp>
        <p:nvSpPr>
          <p:cNvPr id="11" name="TextBox 10">
            <a:extLst>
              <a:ext uri="{FF2B5EF4-FFF2-40B4-BE49-F238E27FC236}">
                <a16:creationId xmlns:a16="http://schemas.microsoft.com/office/drawing/2014/main" id="{DC114BE8-7C30-3BAD-7E7F-3AA32E0C8A79}"/>
              </a:ext>
            </a:extLst>
          </p:cNvPr>
          <p:cNvSpPr txBox="1"/>
          <p:nvPr/>
        </p:nvSpPr>
        <p:spPr>
          <a:xfrm>
            <a:off x="4217327" y="904252"/>
            <a:ext cx="7343737" cy="2181290"/>
          </a:xfrm>
          <a:prstGeom prst="rect">
            <a:avLst/>
          </a:prstGeom>
        </p:spPr>
        <p:txBody>
          <a:bodyPr vert="horz" lIns="91440" tIns="45720" rIns="91440" bIns="45720" rtlCol="0" anchor="ctr">
            <a:noAutofit/>
          </a:bodyPr>
          <a:lstStyle/>
          <a:p>
            <a:pPr marL="228600" lvl="1" algn="just">
              <a:lnSpc>
                <a:spcPct val="90000"/>
              </a:lnSpc>
              <a:spcAft>
                <a:spcPts val="600"/>
              </a:spcAft>
            </a:pPr>
            <a:r>
              <a:rPr lang="en-US" sz="2400" b="1" err="1">
                <a:latin typeface="Aptos" panose="020B0004020202020204" pitchFamily="34" charset="0"/>
              </a:rPr>
              <a:t>Lớp</a:t>
            </a:r>
            <a:r>
              <a:rPr lang="en-US" sz="2400" b="1">
                <a:latin typeface="Aptos" panose="020B0004020202020204" pitchFamily="34" charset="0"/>
              </a:rPr>
              <a:t> </a:t>
            </a:r>
            <a:r>
              <a:rPr lang="en-US" sz="2400" b="1" err="1">
                <a:latin typeface="Aptos" panose="020B0004020202020204" pitchFamily="34" charset="0"/>
              </a:rPr>
              <a:t>trừu</a:t>
            </a:r>
            <a:r>
              <a:rPr lang="en-US" sz="2400" b="1">
                <a:latin typeface="Aptos" panose="020B0004020202020204" pitchFamily="34" charset="0"/>
              </a:rPr>
              <a:t> </a:t>
            </a:r>
            <a:r>
              <a:rPr lang="en-US" sz="2400" b="1" err="1">
                <a:latin typeface="Aptos" panose="020B0004020202020204" pitchFamily="34" charset="0"/>
              </a:rPr>
              <a:t>tượng</a:t>
            </a:r>
            <a:r>
              <a:rPr lang="en-US" sz="2400" b="1">
                <a:latin typeface="Aptos" panose="020B0004020202020204" pitchFamily="34" charset="0"/>
              </a:rPr>
              <a:t> </a:t>
            </a:r>
            <a:r>
              <a:rPr lang="en-US" sz="2400" b="1" err="1">
                <a:latin typeface="Aptos" panose="020B0004020202020204" pitchFamily="34" charset="0"/>
              </a:rPr>
              <a:t>BaseTable</a:t>
            </a:r>
            <a:r>
              <a:rPr lang="en-US" sz="2400" b="1">
                <a:latin typeface="Aptos" panose="020B0004020202020204" pitchFamily="34" charset="0"/>
              </a:rPr>
              <a:t>:</a:t>
            </a:r>
          </a:p>
          <a:p>
            <a:pPr lvl="2" indent="-228600" algn="just">
              <a:lnSpc>
                <a:spcPct val="90000"/>
              </a:lnSpc>
              <a:spcAft>
                <a:spcPts val="600"/>
              </a:spcAft>
              <a:buFont typeface="Arial" panose="020B0604020202020204" pitchFamily="34" charset="0"/>
              <a:buChar char="•"/>
            </a:pPr>
            <a:r>
              <a:rPr lang="en-US" err="1">
                <a:latin typeface="Aptos" panose="020B0004020202020204" pitchFamily="34" charset="0"/>
              </a:rPr>
              <a:t>Ẩn</a:t>
            </a:r>
            <a:r>
              <a:rPr lang="en-US">
                <a:latin typeface="Aptos" panose="020B0004020202020204" pitchFamily="34" charset="0"/>
              </a:rPr>
              <a:t> chi </a:t>
            </a:r>
            <a:r>
              <a:rPr lang="en-US" err="1">
                <a:latin typeface="Aptos" panose="020B0004020202020204" pitchFamily="34" charset="0"/>
              </a:rPr>
              <a:t>tiết</a:t>
            </a:r>
            <a:r>
              <a:rPr lang="en-US">
                <a:latin typeface="Aptos" panose="020B0004020202020204" pitchFamily="34" charset="0"/>
              </a:rPr>
              <a:t>: </a:t>
            </a:r>
            <a:r>
              <a:rPr lang="en-US" err="1">
                <a:latin typeface="Aptos" panose="020B0004020202020204" pitchFamily="34" charset="0"/>
              </a:rPr>
              <a:t>BaseTable</a:t>
            </a:r>
            <a:r>
              <a:rPr lang="en-US">
                <a:latin typeface="Aptos" panose="020B0004020202020204" pitchFamily="34" charset="0"/>
              </a:rPr>
              <a:t> </a:t>
            </a:r>
            <a:r>
              <a:rPr lang="en-US" err="1">
                <a:latin typeface="Aptos" panose="020B0004020202020204" pitchFamily="34" charset="0"/>
              </a:rPr>
              <a:t>định</a:t>
            </a:r>
            <a:r>
              <a:rPr lang="en-US">
                <a:latin typeface="Aptos" panose="020B0004020202020204" pitchFamily="34" charset="0"/>
              </a:rPr>
              <a:t> </a:t>
            </a:r>
            <a:r>
              <a:rPr lang="en-US" err="1">
                <a:latin typeface="Aptos" panose="020B0004020202020204" pitchFamily="34" charset="0"/>
              </a:rPr>
              <a:t>nghĩa</a:t>
            </a:r>
            <a:r>
              <a:rPr lang="en-US">
                <a:latin typeface="Aptos" panose="020B0004020202020204" pitchFamily="34" charset="0"/>
              </a:rPr>
              <a:t> </a:t>
            </a:r>
            <a:r>
              <a:rPr lang="en-US" err="1">
                <a:latin typeface="Aptos" panose="020B0004020202020204" pitchFamily="34" charset="0"/>
              </a:rPr>
              <a:t>các</a:t>
            </a:r>
            <a:r>
              <a:rPr lang="en-US">
                <a:latin typeface="Aptos" panose="020B0004020202020204" pitchFamily="34" charset="0"/>
              </a:rPr>
              <a:t> </a:t>
            </a:r>
            <a:r>
              <a:rPr lang="en-US" err="1">
                <a:latin typeface="Aptos" panose="020B0004020202020204" pitchFamily="34" charset="0"/>
              </a:rPr>
              <a:t>thuộc</a:t>
            </a:r>
            <a:r>
              <a:rPr lang="en-US">
                <a:latin typeface="Aptos" panose="020B0004020202020204" pitchFamily="34" charset="0"/>
              </a:rPr>
              <a:t> </a:t>
            </a:r>
            <a:r>
              <a:rPr lang="en-US" err="1">
                <a:latin typeface="Aptos" panose="020B0004020202020204" pitchFamily="34" charset="0"/>
              </a:rPr>
              <a:t>tính</a:t>
            </a:r>
            <a:r>
              <a:rPr lang="en-US">
                <a:latin typeface="Aptos" panose="020B0004020202020204" pitchFamily="34" charset="0"/>
              </a:rPr>
              <a:t> </a:t>
            </a:r>
            <a:r>
              <a:rPr lang="en-US" err="1">
                <a:latin typeface="Aptos" panose="020B0004020202020204" pitchFamily="34" charset="0"/>
              </a:rPr>
              <a:t>và</a:t>
            </a:r>
            <a:r>
              <a:rPr lang="en-US">
                <a:latin typeface="Aptos" panose="020B0004020202020204" pitchFamily="34" charset="0"/>
              </a:rPr>
              <a:t> </a:t>
            </a:r>
            <a:r>
              <a:rPr lang="en-US" err="1">
                <a:latin typeface="Aptos" panose="020B0004020202020204" pitchFamily="34" charset="0"/>
              </a:rPr>
              <a:t>công</a:t>
            </a:r>
            <a:r>
              <a:rPr lang="en-US">
                <a:latin typeface="Aptos" panose="020B0004020202020204" pitchFamily="34" charset="0"/>
              </a:rPr>
              <a:t> </a:t>
            </a:r>
            <a:r>
              <a:rPr lang="en-US" err="1">
                <a:latin typeface="Aptos" panose="020B0004020202020204" pitchFamily="34" charset="0"/>
              </a:rPr>
              <a:t>cụ</a:t>
            </a:r>
            <a:r>
              <a:rPr lang="en-US">
                <a:latin typeface="Aptos" panose="020B0004020202020204" pitchFamily="34" charset="0"/>
              </a:rPr>
              <a:t> </a:t>
            </a:r>
            <a:r>
              <a:rPr lang="en-US" err="1">
                <a:latin typeface="Aptos" panose="020B0004020202020204" pitchFamily="34" charset="0"/>
              </a:rPr>
              <a:t>chung</a:t>
            </a:r>
            <a:r>
              <a:rPr lang="en-US">
                <a:latin typeface="Aptos" panose="020B0004020202020204" pitchFamily="34" charset="0"/>
              </a:rPr>
              <a:t> (query, condition, operator), </a:t>
            </a:r>
            <a:r>
              <a:rPr lang="vi-VN">
                <a:latin typeface="Aptos" panose="020B0004020202020204" pitchFamily="34" charset="0"/>
              </a:rPr>
              <a:t>đó là những</a:t>
            </a:r>
            <a:r>
              <a:rPr lang="en-US">
                <a:latin typeface="Aptos" panose="020B0004020202020204" pitchFamily="34" charset="0"/>
              </a:rPr>
              <a:t> </a:t>
            </a:r>
            <a:r>
              <a:rPr lang="vi-VN">
                <a:latin typeface="Aptos" panose="020B0004020202020204" pitchFamily="34" charset="0"/>
              </a:rPr>
              <a:t>công cụ cơ bản cho bất cứ thao tác truy vấn nào</a:t>
            </a:r>
            <a:r>
              <a:rPr lang="en-US">
                <a:latin typeface="Aptos" panose="020B0004020202020204" pitchFamily="34" charset="0"/>
              </a:rPr>
              <a:t>, </a:t>
            </a:r>
            <a:r>
              <a:rPr lang="en-US" err="1">
                <a:latin typeface="Aptos" panose="020B0004020202020204" pitchFamily="34" charset="0"/>
              </a:rPr>
              <a:t>không</a:t>
            </a:r>
            <a:r>
              <a:rPr lang="en-US">
                <a:latin typeface="Aptos" panose="020B0004020202020204" pitchFamily="34" charset="0"/>
              </a:rPr>
              <a:t> </a:t>
            </a:r>
            <a:r>
              <a:rPr lang="en-US" err="1">
                <a:latin typeface="Aptos" panose="020B0004020202020204" pitchFamily="34" charset="0"/>
              </a:rPr>
              <a:t>ép</a:t>
            </a:r>
            <a:r>
              <a:rPr lang="en-US">
                <a:latin typeface="Aptos" panose="020B0004020202020204" pitchFamily="34" charset="0"/>
              </a:rPr>
              <a:t> </a:t>
            </a:r>
            <a:r>
              <a:rPr lang="en-US" err="1">
                <a:latin typeface="Aptos" panose="020B0004020202020204" pitchFamily="34" charset="0"/>
              </a:rPr>
              <a:t>buộc</a:t>
            </a:r>
            <a:r>
              <a:rPr lang="en-US">
                <a:latin typeface="Aptos" panose="020B0004020202020204" pitchFamily="34" charset="0"/>
              </a:rPr>
              <a:t> </a:t>
            </a:r>
            <a:r>
              <a:rPr lang="en-US" err="1">
                <a:latin typeface="Aptos" panose="020B0004020202020204" pitchFamily="34" charset="0"/>
              </a:rPr>
              <a:t>các</a:t>
            </a:r>
            <a:r>
              <a:rPr lang="en-US">
                <a:latin typeface="Aptos" panose="020B0004020202020204" pitchFamily="34" charset="0"/>
              </a:rPr>
              <a:t> </a:t>
            </a:r>
            <a:r>
              <a:rPr lang="en-US" err="1">
                <a:latin typeface="Aptos" panose="020B0004020202020204" pitchFamily="34" charset="0"/>
              </a:rPr>
              <a:t>lớp</a:t>
            </a:r>
            <a:r>
              <a:rPr lang="en-US">
                <a:latin typeface="Aptos" panose="020B0004020202020204" pitchFamily="34" charset="0"/>
              </a:rPr>
              <a:t> con </a:t>
            </a:r>
            <a:r>
              <a:rPr lang="en-US" err="1">
                <a:latin typeface="Aptos" panose="020B0004020202020204" pitchFamily="34" charset="0"/>
              </a:rPr>
              <a:t>phải</a:t>
            </a:r>
            <a:r>
              <a:rPr lang="en-US">
                <a:latin typeface="Aptos" panose="020B0004020202020204" pitchFamily="34" charset="0"/>
              </a:rPr>
              <a:t> </a:t>
            </a:r>
            <a:r>
              <a:rPr lang="en-US" err="1">
                <a:latin typeface="Aptos" panose="020B0004020202020204" pitchFamily="34" charset="0"/>
              </a:rPr>
              <a:t>có</a:t>
            </a:r>
            <a:r>
              <a:rPr lang="en-US">
                <a:latin typeface="Aptos" panose="020B0004020202020204" pitchFamily="34" charset="0"/>
              </a:rPr>
              <a:t> </a:t>
            </a:r>
            <a:r>
              <a:rPr lang="en-US" err="1">
                <a:latin typeface="Aptos" panose="020B0004020202020204" pitchFamily="34" charset="0"/>
              </a:rPr>
              <a:t>những</a:t>
            </a:r>
            <a:r>
              <a:rPr lang="en-US">
                <a:latin typeface="Aptos" panose="020B0004020202020204" pitchFamily="34" charset="0"/>
              </a:rPr>
              <a:t> </a:t>
            </a:r>
            <a:r>
              <a:rPr lang="en-US" err="1">
                <a:latin typeface="Aptos" panose="020B0004020202020204" pitchFamily="34" charset="0"/>
              </a:rPr>
              <a:t>cột</a:t>
            </a:r>
            <a:r>
              <a:rPr lang="en-US">
                <a:latin typeface="Aptos" panose="020B0004020202020204" pitchFamily="34" charset="0"/>
              </a:rPr>
              <a:t> </a:t>
            </a:r>
            <a:r>
              <a:rPr lang="en-US" err="1">
                <a:latin typeface="Aptos" panose="020B0004020202020204" pitchFamily="34" charset="0"/>
              </a:rPr>
              <a:t>cụ</a:t>
            </a:r>
            <a:r>
              <a:rPr lang="en-US">
                <a:latin typeface="Aptos" panose="020B0004020202020204" pitchFamily="34" charset="0"/>
              </a:rPr>
              <a:t> </a:t>
            </a:r>
            <a:r>
              <a:rPr lang="en-US" err="1">
                <a:latin typeface="Aptos" panose="020B0004020202020204" pitchFamily="34" charset="0"/>
              </a:rPr>
              <a:t>thể</a:t>
            </a:r>
            <a:r>
              <a:rPr lang="en-US">
                <a:latin typeface="Aptos" panose="020B0004020202020204" pitchFamily="34" charset="0"/>
              </a:rPr>
              <a:t> </a:t>
            </a:r>
            <a:r>
              <a:rPr lang="en-US" err="1">
                <a:latin typeface="Aptos" panose="020B0004020202020204" pitchFamily="34" charset="0"/>
              </a:rPr>
              <a:t>nào</a:t>
            </a:r>
            <a:r>
              <a:rPr lang="en-US">
                <a:latin typeface="Aptos" panose="020B0004020202020204" pitchFamily="34" charset="0"/>
              </a:rPr>
              <a:t> hay </a:t>
            </a:r>
            <a:r>
              <a:rPr lang="en-US" err="1">
                <a:latin typeface="Aptos" panose="020B0004020202020204" pitchFamily="34" charset="0"/>
              </a:rPr>
              <a:t>cách</a:t>
            </a:r>
            <a:r>
              <a:rPr lang="en-US">
                <a:latin typeface="Aptos" panose="020B0004020202020204" pitchFamily="34" charset="0"/>
              </a:rPr>
              <a:t> </a:t>
            </a:r>
            <a:r>
              <a:rPr lang="en-US" err="1">
                <a:latin typeface="Aptos" panose="020B0004020202020204" pitchFamily="34" charset="0"/>
              </a:rPr>
              <a:t>chúng</a:t>
            </a:r>
            <a:r>
              <a:rPr lang="en-US">
                <a:latin typeface="Aptos" panose="020B0004020202020204" pitchFamily="34" charset="0"/>
              </a:rPr>
              <a:t> </a:t>
            </a:r>
            <a:r>
              <a:rPr lang="en-US" err="1">
                <a:latin typeface="Aptos" panose="020B0004020202020204" pitchFamily="34" charset="0"/>
              </a:rPr>
              <a:t>thực</a:t>
            </a:r>
            <a:r>
              <a:rPr lang="en-US">
                <a:latin typeface="Aptos" panose="020B0004020202020204" pitchFamily="34" charset="0"/>
              </a:rPr>
              <a:t> </a:t>
            </a:r>
            <a:r>
              <a:rPr lang="en-US" err="1">
                <a:latin typeface="Aptos" panose="020B0004020202020204" pitchFamily="34" charset="0"/>
              </a:rPr>
              <a:t>hiện</a:t>
            </a:r>
            <a:r>
              <a:rPr lang="en-US">
                <a:latin typeface="Aptos" panose="020B0004020202020204" pitchFamily="34" charset="0"/>
              </a:rPr>
              <a:t> CRUD.</a:t>
            </a:r>
          </a:p>
          <a:p>
            <a:pPr lvl="2" indent="-228600" algn="just">
              <a:lnSpc>
                <a:spcPct val="90000"/>
              </a:lnSpc>
              <a:spcAft>
                <a:spcPts val="600"/>
              </a:spcAft>
              <a:buFont typeface="Arial" panose="020B0604020202020204" pitchFamily="34" charset="0"/>
              <a:buChar char="•"/>
            </a:pPr>
            <a:r>
              <a:rPr lang="en-US" err="1">
                <a:latin typeface="Aptos" panose="020B0004020202020204" pitchFamily="34" charset="0"/>
              </a:rPr>
              <a:t>Tập</a:t>
            </a:r>
            <a:r>
              <a:rPr lang="en-US">
                <a:latin typeface="Aptos" panose="020B0004020202020204" pitchFamily="34" charset="0"/>
              </a:rPr>
              <a:t> </a:t>
            </a:r>
            <a:r>
              <a:rPr lang="en-US" err="1">
                <a:latin typeface="Aptos" panose="020B0004020202020204" pitchFamily="34" charset="0"/>
              </a:rPr>
              <a:t>trung</a:t>
            </a:r>
            <a:r>
              <a:rPr lang="en-US">
                <a:latin typeface="Aptos" panose="020B0004020202020204" pitchFamily="34" charset="0"/>
              </a:rPr>
              <a:t> </a:t>
            </a:r>
            <a:r>
              <a:rPr lang="en-US" err="1">
                <a:latin typeface="Aptos" panose="020B0004020202020204" pitchFamily="34" charset="0"/>
              </a:rPr>
              <a:t>vào</a:t>
            </a:r>
            <a:r>
              <a:rPr lang="en-US">
                <a:latin typeface="Aptos" panose="020B0004020202020204" pitchFamily="34" charset="0"/>
              </a:rPr>
              <a:t> “is a table": Người </a:t>
            </a:r>
            <a:r>
              <a:rPr lang="en-US" err="1">
                <a:latin typeface="Aptos" panose="020B0004020202020204" pitchFamily="34" charset="0"/>
              </a:rPr>
              <a:t>dùng</a:t>
            </a:r>
            <a:r>
              <a:rPr lang="en-US">
                <a:latin typeface="Aptos" panose="020B0004020202020204" pitchFamily="34" charset="0"/>
              </a:rPr>
              <a:t> </a:t>
            </a:r>
            <a:r>
              <a:rPr lang="en-US" err="1">
                <a:latin typeface="Aptos" panose="020B0004020202020204" pitchFamily="34" charset="0"/>
              </a:rPr>
              <a:t>chỉ</a:t>
            </a:r>
            <a:r>
              <a:rPr lang="en-US">
                <a:latin typeface="Aptos" panose="020B0004020202020204" pitchFamily="34" charset="0"/>
              </a:rPr>
              <a:t> </a:t>
            </a:r>
            <a:r>
              <a:rPr lang="en-US" err="1">
                <a:latin typeface="Aptos" panose="020B0004020202020204" pitchFamily="34" charset="0"/>
              </a:rPr>
              <a:t>cần</a:t>
            </a:r>
            <a:r>
              <a:rPr lang="en-US">
                <a:latin typeface="Aptos" panose="020B0004020202020204" pitchFamily="34" charset="0"/>
              </a:rPr>
              <a:t> </a:t>
            </a:r>
            <a:r>
              <a:rPr lang="en-US" err="1">
                <a:latin typeface="Aptos" panose="020B0004020202020204" pitchFamily="34" charset="0"/>
              </a:rPr>
              <a:t>biết</a:t>
            </a:r>
            <a:r>
              <a:rPr lang="en-US">
                <a:latin typeface="Aptos" panose="020B0004020202020204" pitchFamily="34" charset="0"/>
              </a:rPr>
              <a:t> </a:t>
            </a:r>
            <a:r>
              <a:rPr lang="en-US" err="1">
                <a:latin typeface="Aptos" panose="020B0004020202020204" pitchFamily="34" charset="0"/>
              </a:rPr>
              <a:t>BaseTable</a:t>
            </a:r>
            <a:r>
              <a:rPr lang="en-US">
                <a:latin typeface="Aptos" panose="020B0004020202020204" pitchFamily="34" charset="0"/>
              </a:rPr>
              <a:t> </a:t>
            </a:r>
            <a:r>
              <a:rPr lang="en-US" err="1">
                <a:latin typeface="Aptos" panose="020B0004020202020204" pitchFamily="34" charset="0"/>
              </a:rPr>
              <a:t>là</a:t>
            </a:r>
            <a:r>
              <a:rPr lang="en-US">
                <a:latin typeface="Aptos" panose="020B0004020202020204" pitchFamily="34" charset="0"/>
              </a:rPr>
              <a:t> </a:t>
            </a:r>
            <a:r>
              <a:rPr lang="en-US" err="1">
                <a:latin typeface="Aptos" panose="020B0004020202020204" pitchFamily="34" charset="0"/>
              </a:rPr>
              <a:t>nền</a:t>
            </a:r>
            <a:r>
              <a:rPr lang="en-US">
                <a:latin typeface="Aptos" panose="020B0004020202020204" pitchFamily="34" charset="0"/>
              </a:rPr>
              <a:t> </a:t>
            </a:r>
            <a:r>
              <a:rPr lang="en-US" err="1">
                <a:latin typeface="Aptos" panose="020B0004020202020204" pitchFamily="34" charset="0"/>
              </a:rPr>
              <a:t>tảng</a:t>
            </a:r>
            <a:r>
              <a:rPr lang="en-US">
                <a:latin typeface="Aptos" panose="020B0004020202020204" pitchFamily="34" charset="0"/>
              </a:rPr>
              <a:t> </a:t>
            </a:r>
            <a:r>
              <a:rPr lang="en-US" err="1">
                <a:latin typeface="Aptos" panose="020B0004020202020204" pitchFamily="34" charset="0"/>
              </a:rPr>
              <a:t>cho</a:t>
            </a:r>
            <a:r>
              <a:rPr lang="en-US">
                <a:latin typeface="Aptos" panose="020B0004020202020204" pitchFamily="34" charset="0"/>
              </a:rPr>
              <a:t> </a:t>
            </a:r>
            <a:r>
              <a:rPr lang="en-US" err="1">
                <a:latin typeface="Aptos" panose="020B0004020202020204" pitchFamily="34" charset="0"/>
              </a:rPr>
              <a:t>một</a:t>
            </a:r>
            <a:r>
              <a:rPr lang="en-US">
                <a:latin typeface="Aptos" panose="020B0004020202020204" pitchFamily="34" charset="0"/>
              </a:rPr>
              <a:t> "</a:t>
            </a:r>
            <a:r>
              <a:rPr lang="en-US" err="1">
                <a:latin typeface="Aptos" panose="020B0004020202020204" pitchFamily="34" charset="0"/>
              </a:rPr>
              <a:t>bảng</a:t>
            </a:r>
            <a:r>
              <a:rPr lang="en-US">
                <a:latin typeface="Aptos" panose="020B0004020202020204" pitchFamily="34" charset="0"/>
              </a:rPr>
              <a:t>", </a:t>
            </a:r>
            <a:r>
              <a:rPr lang="en-US" err="1">
                <a:latin typeface="Aptos" panose="020B0004020202020204" pitchFamily="34" charset="0"/>
              </a:rPr>
              <a:t>không</a:t>
            </a:r>
            <a:r>
              <a:rPr lang="en-US">
                <a:latin typeface="Aptos" panose="020B0004020202020204" pitchFamily="34" charset="0"/>
              </a:rPr>
              <a:t> </a:t>
            </a:r>
            <a:r>
              <a:rPr lang="en-US" err="1">
                <a:latin typeface="Aptos" panose="020B0004020202020204" pitchFamily="34" charset="0"/>
              </a:rPr>
              <a:t>cần</a:t>
            </a:r>
            <a:r>
              <a:rPr lang="en-US">
                <a:latin typeface="Aptos" panose="020B0004020202020204" pitchFamily="34" charset="0"/>
              </a:rPr>
              <a:t> </a:t>
            </a:r>
            <a:r>
              <a:rPr lang="en-US" err="1">
                <a:latin typeface="Aptos" panose="020B0004020202020204" pitchFamily="34" charset="0"/>
              </a:rPr>
              <a:t>biết</a:t>
            </a:r>
            <a:r>
              <a:rPr lang="en-US">
                <a:latin typeface="Aptos" panose="020B0004020202020204" pitchFamily="34" charset="0"/>
              </a:rPr>
              <a:t> chi </a:t>
            </a:r>
            <a:r>
              <a:rPr lang="en-US" err="1">
                <a:latin typeface="Aptos" panose="020B0004020202020204" pitchFamily="34" charset="0"/>
              </a:rPr>
              <a:t>tiết</a:t>
            </a:r>
            <a:r>
              <a:rPr lang="en-US">
                <a:latin typeface="Aptos" panose="020B0004020202020204" pitchFamily="34" charset="0"/>
              </a:rPr>
              <a:t> </a:t>
            </a:r>
            <a:r>
              <a:rPr lang="en-US" err="1">
                <a:latin typeface="Aptos" panose="020B0004020202020204" pitchFamily="34" charset="0"/>
              </a:rPr>
              <a:t>bên</a:t>
            </a:r>
            <a:r>
              <a:rPr lang="en-US">
                <a:latin typeface="Aptos" panose="020B0004020202020204" pitchFamily="34" charset="0"/>
              </a:rPr>
              <a:t> </a:t>
            </a:r>
            <a:r>
              <a:rPr lang="en-US" err="1">
                <a:latin typeface="Aptos" panose="020B0004020202020204" pitchFamily="34" charset="0"/>
              </a:rPr>
              <a:t>trong</a:t>
            </a:r>
            <a:r>
              <a:rPr lang="en-US">
                <a:latin typeface="Aptos" panose="020B0004020202020204" pitchFamily="34" charset="0"/>
              </a:rPr>
              <a:t> </a:t>
            </a:r>
            <a:r>
              <a:rPr lang="en-US" err="1">
                <a:latin typeface="Aptos" panose="020B0004020202020204" pitchFamily="34" charset="0"/>
              </a:rPr>
              <a:t>của</a:t>
            </a:r>
            <a:r>
              <a:rPr lang="en-US">
                <a:latin typeface="Aptos" panose="020B0004020202020204" pitchFamily="34" charset="0"/>
              </a:rPr>
              <a:t> </a:t>
            </a:r>
            <a:r>
              <a:rPr lang="en-US" err="1">
                <a:latin typeface="Aptos" panose="020B0004020202020204" pitchFamily="34" charset="0"/>
              </a:rPr>
              <a:t>các</a:t>
            </a:r>
            <a:r>
              <a:rPr lang="en-US">
                <a:latin typeface="Aptos" panose="020B0004020202020204" pitchFamily="34" charset="0"/>
              </a:rPr>
              <a:t> </a:t>
            </a:r>
            <a:r>
              <a:rPr lang="en-US" err="1">
                <a:latin typeface="Aptos" panose="020B0004020202020204" pitchFamily="34" charset="0"/>
              </a:rPr>
              <a:t>bảng</a:t>
            </a:r>
            <a:r>
              <a:rPr lang="en-US">
                <a:latin typeface="Aptos" panose="020B0004020202020204" pitchFamily="34" charset="0"/>
              </a:rPr>
              <a:t> </a:t>
            </a:r>
            <a:r>
              <a:rPr lang="en-US" err="1">
                <a:latin typeface="Aptos" panose="020B0004020202020204" pitchFamily="34" charset="0"/>
              </a:rPr>
              <a:t>cụ</a:t>
            </a:r>
            <a:r>
              <a:rPr lang="en-US">
                <a:latin typeface="Aptos" panose="020B0004020202020204" pitchFamily="34" charset="0"/>
              </a:rPr>
              <a:t> </a:t>
            </a:r>
            <a:r>
              <a:rPr lang="en-US" err="1">
                <a:latin typeface="Aptos" panose="020B0004020202020204" pitchFamily="34" charset="0"/>
              </a:rPr>
              <a:t>thể</a:t>
            </a:r>
            <a:endParaRPr lang="en-US">
              <a:latin typeface="Aptos" panose="020B0004020202020204" pitchFamily="34" charset="0"/>
            </a:endParaRPr>
          </a:p>
        </p:txBody>
      </p:sp>
      <p:grpSp>
        <p:nvGrpSpPr>
          <p:cNvPr id="13" name="Group 12">
            <a:extLst>
              <a:ext uri="{FF2B5EF4-FFF2-40B4-BE49-F238E27FC236}">
                <a16:creationId xmlns:a16="http://schemas.microsoft.com/office/drawing/2014/main" id="{007C0961-0D08-2D4B-93F3-01B429D8D489}"/>
              </a:ext>
            </a:extLst>
          </p:cNvPr>
          <p:cNvGrpSpPr/>
          <p:nvPr/>
        </p:nvGrpSpPr>
        <p:grpSpPr>
          <a:xfrm>
            <a:off x="10975616" y="5884917"/>
            <a:ext cx="782376" cy="446485"/>
            <a:chOff x="10400439" y="5864087"/>
            <a:chExt cx="877649" cy="437400"/>
          </a:xfrm>
        </p:grpSpPr>
        <p:sp>
          <p:nvSpPr>
            <p:cNvPr id="14" name="Arrow: Curved Left 13">
              <a:hlinkClick r:id="rId2" action="ppaction://hlinksldjump"/>
              <a:extLst>
                <a:ext uri="{FF2B5EF4-FFF2-40B4-BE49-F238E27FC236}">
                  <a16:creationId xmlns:a16="http://schemas.microsoft.com/office/drawing/2014/main" id="{9EFE4CAA-0871-F9AE-4E74-9C371E7E670C}"/>
                </a:ext>
              </a:extLst>
            </p:cNvPr>
            <p:cNvSpPr/>
            <p:nvPr/>
          </p:nvSpPr>
          <p:spPr>
            <a:xfrm>
              <a:off x="10930219" y="5864087"/>
              <a:ext cx="347869" cy="437400"/>
            </a:xfrm>
            <a:prstGeom prst="curvedLeftArrow">
              <a:avLst/>
            </a:prstGeom>
            <a:solidFill>
              <a:srgbClr val="00376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5" name="TextBox 14">
              <a:hlinkClick r:id="rId2" action="ppaction://hlinksldjump"/>
              <a:extLst>
                <a:ext uri="{FF2B5EF4-FFF2-40B4-BE49-F238E27FC236}">
                  <a16:creationId xmlns:a16="http://schemas.microsoft.com/office/drawing/2014/main" id="{CB63EDBD-C406-7DD6-B0E6-77AEA90EA58F}"/>
                </a:ext>
              </a:extLst>
            </p:cNvPr>
            <p:cNvSpPr txBox="1"/>
            <p:nvPr/>
          </p:nvSpPr>
          <p:spPr>
            <a:xfrm>
              <a:off x="10400439" y="5933028"/>
              <a:ext cx="603050" cy="276999"/>
            </a:xfrm>
            <a:prstGeom prst="rect">
              <a:avLst/>
            </a:prstGeom>
            <a:noFill/>
          </p:spPr>
          <p:txBody>
            <a:bodyPr wrap="none" rtlCol="0">
              <a:spAutoFit/>
            </a:bodyPr>
            <a:lstStyle/>
            <a:p>
              <a:r>
                <a:rPr lang="vi-VN" sz="1200"/>
                <a:t>BACK</a:t>
              </a:r>
              <a:endParaRPr lang="en-SG" sz="1200"/>
            </a:p>
          </p:txBody>
        </p:sp>
      </p:grpSp>
      <p:sp>
        <p:nvSpPr>
          <p:cNvPr id="18" name="Title 1">
            <a:extLst>
              <a:ext uri="{FF2B5EF4-FFF2-40B4-BE49-F238E27FC236}">
                <a16:creationId xmlns:a16="http://schemas.microsoft.com/office/drawing/2014/main" id="{22ED3DDF-748B-B9A0-DF9B-5421A52142D5}"/>
              </a:ext>
            </a:extLst>
          </p:cNvPr>
          <p:cNvSpPr>
            <a:spLocks noGrp="1"/>
          </p:cNvSpPr>
          <p:nvPr>
            <p:ph type="title"/>
          </p:nvPr>
        </p:nvSpPr>
        <p:spPr>
          <a:xfrm>
            <a:off x="338736" y="112543"/>
            <a:ext cx="11514528" cy="436098"/>
          </a:xfrm>
        </p:spPr>
        <p:txBody>
          <a:bodyPr/>
          <a:lstStyle/>
          <a:p>
            <a:r>
              <a:rPr lang="vi-VN"/>
              <a:t>IV.</a:t>
            </a:r>
            <a:r>
              <a:rPr lang="vi-VN" b="0">
                <a:ln w="0"/>
                <a:effectLst>
                  <a:outerShdw blurRad="38100" dist="25400" dir="5400000" algn="ctr" rotWithShape="0">
                    <a:srgbClr val="6E747A">
                      <a:alpha val="43000"/>
                    </a:srgbClr>
                  </a:outerShdw>
                </a:effectLst>
                <a:latin typeface="Arial"/>
                <a:ea typeface="DejaVu Sans"/>
                <a:cs typeface="DejaVu Sans"/>
              </a:rPr>
              <a:t> CẤU TRÚC CHƯƠNG TRÌNH</a:t>
            </a:r>
            <a:endParaRPr lang="en-US"/>
          </a:p>
        </p:txBody>
      </p:sp>
      <p:pic>
        <p:nvPicPr>
          <p:cNvPr id="3" name="Hình ảnh 2">
            <a:extLst>
              <a:ext uri="{FF2B5EF4-FFF2-40B4-BE49-F238E27FC236}">
                <a16:creationId xmlns:a16="http://schemas.microsoft.com/office/drawing/2014/main" id="{52D568CE-D8FB-D35D-E2FC-179A2E8BACFA}"/>
              </a:ext>
            </a:extLst>
          </p:cNvPr>
          <p:cNvPicPr>
            <a:picLocks noChangeAspect="1"/>
          </p:cNvPicPr>
          <p:nvPr/>
        </p:nvPicPr>
        <p:blipFill>
          <a:blip r:embed="rId3"/>
          <a:stretch>
            <a:fillRect/>
          </a:stretch>
        </p:blipFill>
        <p:spPr>
          <a:xfrm>
            <a:off x="3968840" y="3315028"/>
            <a:ext cx="7930871" cy="2181289"/>
          </a:xfrm>
          <a:prstGeom prst="rect">
            <a:avLst/>
          </a:prstGeom>
        </p:spPr>
      </p:pic>
      <p:pic>
        <p:nvPicPr>
          <p:cNvPr id="7" name="Hình ảnh 6">
            <a:extLst>
              <a:ext uri="{FF2B5EF4-FFF2-40B4-BE49-F238E27FC236}">
                <a16:creationId xmlns:a16="http://schemas.microsoft.com/office/drawing/2014/main" id="{6B2AC2A3-3078-A2A1-FAFA-704E3D812284}"/>
              </a:ext>
            </a:extLst>
          </p:cNvPr>
          <p:cNvPicPr>
            <a:picLocks noChangeAspect="1"/>
          </p:cNvPicPr>
          <p:nvPr/>
        </p:nvPicPr>
        <p:blipFill>
          <a:blip r:embed="rId4"/>
          <a:srcRect r="4474"/>
          <a:stretch>
            <a:fillRect/>
          </a:stretch>
        </p:blipFill>
        <p:spPr>
          <a:xfrm>
            <a:off x="413397" y="2329747"/>
            <a:ext cx="3641621" cy="3430973"/>
          </a:xfrm>
          <a:prstGeom prst="rect">
            <a:avLst/>
          </a:prstGeom>
        </p:spPr>
      </p:pic>
    </p:spTree>
    <p:extLst>
      <p:ext uri="{BB962C8B-B14F-4D97-AF65-F5344CB8AC3E}">
        <p14:creationId xmlns:p14="http://schemas.microsoft.com/office/powerpoint/2010/main" val="1064764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750"/>
                                        <p:tgtEl>
                                          <p:spTgt spid="7"/>
                                        </p:tgtEl>
                                      </p:cBhvr>
                                    </p:animEffect>
                                    <p:anim calcmode="lin" valueType="num">
                                      <p:cBhvr>
                                        <p:cTn id="18" dur="750" fill="hold"/>
                                        <p:tgtEl>
                                          <p:spTgt spid="7"/>
                                        </p:tgtEl>
                                        <p:attrNameLst>
                                          <p:attrName>ppt_x</p:attrName>
                                        </p:attrNameLst>
                                      </p:cBhvr>
                                      <p:tavLst>
                                        <p:tav tm="0">
                                          <p:val>
                                            <p:strVal val="#ppt_x"/>
                                          </p:val>
                                        </p:tav>
                                        <p:tav tm="100000">
                                          <p:val>
                                            <p:strVal val="#ppt_x"/>
                                          </p:val>
                                        </p:tav>
                                      </p:tavLst>
                                    </p:anim>
                                    <p:anim calcmode="lin" valueType="num">
                                      <p:cBhvr>
                                        <p:cTn id="19" dur="75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750"/>
                                        <p:tgtEl>
                                          <p:spTgt spid="3"/>
                                        </p:tgtEl>
                                      </p:cBhvr>
                                    </p:animEffect>
                                    <p:anim calcmode="lin" valueType="num">
                                      <p:cBhvr>
                                        <p:cTn id="23" dur="750" fill="hold"/>
                                        <p:tgtEl>
                                          <p:spTgt spid="3"/>
                                        </p:tgtEl>
                                        <p:attrNameLst>
                                          <p:attrName>ppt_x</p:attrName>
                                        </p:attrNameLst>
                                      </p:cBhvr>
                                      <p:tavLst>
                                        <p:tav tm="0">
                                          <p:val>
                                            <p:strVal val="#ppt_x"/>
                                          </p:val>
                                        </p:tav>
                                        <p:tav tm="100000">
                                          <p:val>
                                            <p:strVal val="#ppt_x"/>
                                          </p:val>
                                        </p:tav>
                                      </p:tavLst>
                                    </p:anim>
                                    <p:anim calcmode="lin" valueType="num">
                                      <p:cBhvr>
                                        <p:cTn id="24" dur="7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3A135-2590-D457-F61B-B8444566F75E}"/>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8AD0CE6-ABCE-F2C7-2D7E-512C8B788CCE}"/>
              </a:ext>
            </a:extLst>
          </p:cNvPr>
          <p:cNvSpPr>
            <a:spLocks noGrp="1"/>
          </p:cNvSpPr>
          <p:nvPr>
            <p:ph type="sldNum" sz="quarter" idx="12"/>
          </p:nvPr>
        </p:nvSpPr>
        <p:spPr/>
        <p:txBody>
          <a:bodyPr/>
          <a:lstStyle/>
          <a:p>
            <a:fld id="{9EA0BE3B-158A-4EDF-80DC-E394A0D1600F}" type="slidenum">
              <a:rPr lang="en-US" smtClean="0"/>
              <a:pPr/>
              <a:t>33</a:t>
            </a:fld>
            <a:endParaRPr lang="en-US"/>
          </a:p>
        </p:txBody>
      </p:sp>
      <p:sp>
        <p:nvSpPr>
          <p:cNvPr id="9" name="TextBox 8">
            <a:extLst>
              <a:ext uri="{FF2B5EF4-FFF2-40B4-BE49-F238E27FC236}">
                <a16:creationId xmlns:a16="http://schemas.microsoft.com/office/drawing/2014/main" id="{7D595FD9-0BFF-B093-0B2A-8EF5E7546CE4}"/>
              </a:ext>
            </a:extLst>
          </p:cNvPr>
          <p:cNvSpPr txBox="1"/>
          <p:nvPr/>
        </p:nvSpPr>
        <p:spPr>
          <a:xfrm>
            <a:off x="720116" y="2022635"/>
            <a:ext cx="3419856" cy="1463040"/>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400" b="1" kern="1200" err="1">
                <a:solidFill>
                  <a:srgbClr val="002060"/>
                </a:solidFill>
                <a:latin typeface="+mj-lt"/>
                <a:ea typeface="+mj-ea"/>
                <a:cs typeface="+mj-cs"/>
              </a:rPr>
              <a:t>Trừu</a:t>
            </a:r>
            <a:r>
              <a:rPr lang="en-US" sz="4400" b="1" kern="1200">
                <a:solidFill>
                  <a:srgbClr val="002060"/>
                </a:solidFill>
                <a:latin typeface="+mj-lt"/>
                <a:ea typeface="+mj-ea"/>
                <a:cs typeface="+mj-cs"/>
              </a:rPr>
              <a:t> </a:t>
            </a:r>
            <a:r>
              <a:rPr lang="en-US" sz="4400" b="1" kern="1200" err="1">
                <a:solidFill>
                  <a:srgbClr val="002060"/>
                </a:solidFill>
                <a:latin typeface="+mj-lt"/>
                <a:ea typeface="+mj-ea"/>
                <a:cs typeface="+mj-cs"/>
              </a:rPr>
              <a:t>tượng</a:t>
            </a:r>
            <a:r>
              <a:rPr lang="en-US" sz="4400" b="1" kern="1200">
                <a:solidFill>
                  <a:srgbClr val="002060"/>
                </a:solidFill>
                <a:latin typeface="+mj-lt"/>
                <a:ea typeface="+mj-ea"/>
                <a:cs typeface="+mj-cs"/>
              </a:rPr>
              <a:t> </a:t>
            </a:r>
            <a:r>
              <a:rPr lang="en-US" sz="2800" b="1" kern="1200">
                <a:solidFill>
                  <a:srgbClr val="002060"/>
                </a:solidFill>
                <a:latin typeface="+mj-lt"/>
                <a:ea typeface="+mj-ea"/>
                <a:cs typeface="+mj-cs"/>
              </a:rPr>
              <a:t>(Abstraction</a:t>
            </a:r>
            <a:r>
              <a:rPr lang="en-US" sz="2800" b="1" kern="1200">
                <a:solidFill>
                  <a:schemeClr val="tx1"/>
                </a:solidFill>
                <a:latin typeface="+mj-lt"/>
                <a:ea typeface="+mj-ea"/>
                <a:cs typeface="+mj-cs"/>
              </a:rPr>
              <a:t>)</a:t>
            </a:r>
            <a:endParaRPr lang="en-US" sz="4400" b="1" kern="1200">
              <a:solidFill>
                <a:schemeClr val="tx1"/>
              </a:solidFill>
              <a:latin typeface="+mj-lt"/>
              <a:ea typeface="+mj-ea"/>
              <a:cs typeface="+mj-cs"/>
            </a:endParaRPr>
          </a:p>
        </p:txBody>
      </p:sp>
      <p:sp>
        <p:nvSpPr>
          <p:cNvPr id="11" name="TextBox 10">
            <a:extLst>
              <a:ext uri="{FF2B5EF4-FFF2-40B4-BE49-F238E27FC236}">
                <a16:creationId xmlns:a16="http://schemas.microsoft.com/office/drawing/2014/main" id="{BA21BAD2-25F9-4C19-36E4-F0F9309F862F}"/>
              </a:ext>
            </a:extLst>
          </p:cNvPr>
          <p:cNvSpPr txBox="1"/>
          <p:nvPr/>
        </p:nvSpPr>
        <p:spPr>
          <a:xfrm>
            <a:off x="720116" y="4303825"/>
            <a:ext cx="10294725" cy="1714750"/>
          </a:xfrm>
          <a:prstGeom prst="rect">
            <a:avLst/>
          </a:prstGeom>
        </p:spPr>
        <p:txBody>
          <a:bodyPr vert="horz" lIns="91440" tIns="45720" rIns="91440" bIns="45720" rtlCol="0" anchor="ctr">
            <a:normAutofit/>
          </a:bodyPr>
          <a:lstStyle/>
          <a:p>
            <a:pPr marL="228600" lvl="1" algn="just">
              <a:lnSpc>
                <a:spcPct val="90000"/>
              </a:lnSpc>
              <a:spcAft>
                <a:spcPts val="600"/>
              </a:spcAft>
            </a:pPr>
            <a:r>
              <a:rPr lang="en-US" sz="2000" b="1">
                <a:latin typeface="Aptos" panose="020B0004020202020204" pitchFamily="34" charset="0"/>
              </a:rPr>
              <a:t>Giao </a:t>
            </a:r>
            <a:r>
              <a:rPr lang="en-US" sz="2000" b="1" err="1">
                <a:latin typeface="Aptos" panose="020B0004020202020204" pitchFamily="34" charset="0"/>
              </a:rPr>
              <a:t>diện</a:t>
            </a:r>
            <a:r>
              <a:rPr lang="en-US" sz="2000" b="1">
                <a:latin typeface="Aptos" panose="020B0004020202020204" pitchFamily="34" charset="0"/>
              </a:rPr>
              <a:t> Int</a:t>
            </a:r>
            <a:r>
              <a:rPr lang="vi-VN" sz="2000" b="1" err="1">
                <a:latin typeface="Aptos" panose="020B0004020202020204" pitchFamily="34" charset="0"/>
              </a:rPr>
              <a:t>ernalQuery</a:t>
            </a:r>
            <a:r>
              <a:rPr lang="vi-VN" sz="2000" b="1">
                <a:latin typeface="Aptos" panose="020B0004020202020204" pitchFamily="34" charset="0"/>
              </a:rPr>
              <a:t> </a:t>
            </a:r>
            <a:r>
              <a:rPr lang="en-US" sz="2000" b="1">
                <a:latin typeface="Aptos" panose="020B0004020202020204" pitchFamily="34" charset="0"/>
              </a:rPr>
              <a:t>:</a:t>
            </a:r>
          </a:p>
          <a:p>
            <a:pPr lvl="2" indent="-228600" algn="just">
              <a:lnSpc>
                <a:spcPct val="90000"/>
              </a:lnSpc>
              <a:spcAft>
                <a:spcPts val="600"/>
              </a:spcAft>
              <a:buFont typeface="Arial" panose="020B0604020202020204" pitchFamily="34" charset="0"/>
              <a:buChar char="•"/>
            </a:pPr>
            <a:r>
              <a:rPr lang="vi-VN" sz="1600"/>
              <a:t>Chỉ định nghĩa hành vi: trừu tượng hóa mọi hành vi cốt lõi mà mọi lớp </a:t>
            </a:r>
            <a:r>
              <a:rPr lang="vi-VN" sz="1600" err="1"/>
              <a:t>table</a:t>
            </a:r>
            <a:r>
              <a:rPr lang="vi-VN" sz="1600"/>
              <a:t> phải có. </a:t>
            </a:r>
            <a:r>
              <a:rPr lang="vi-VN" sz="1600" err="1"/>
              <a:t>InternalQuery</a:t>
            </a:r>
            <a:r>
              <a:rPr lang="vi-VN" sz="1600"/>
              <a:t> chỉ cho biết "một bảng có thể thực hiện </a:t>
            </a:r>
            <a:r>
              <a:rPr lang="vi-VN" sz="1600" err="1"/>
              <a:t>getDetailByKey</a:t>
            </a:r>
            <a:r>
              <a:rPr lang="vi-VN" sz="1600"/>
              <a:t>()" nhưng không tiết lộ cách </a:t>
            </a:r>
            <a:r>
              <a:rPr lang="vi-VN" sz="1600" err="1"/>
              <a:t>getDetailByKey</a:t>
            </a:r>
            <a:r>
              <a:rPr lang="vi-VN" sz="1600"/>
              <a:t>() được cài đặt trong </a:t>
            </a:r>
            <a:r>
              <a:rPr lang="vi-VN" sz="1600" err="1"/>
              <a:t>Card</a:t>
            </a:r>
            <a:r>
              <a:rPr lang="vi-VN" sz="1600"/>
              <a:t> hay </a:t>
            </a:r>
            <a:r>
              <a:rPr lang="vi-VN" sz="1600" err="1"/>
              <a:t>Deck</a:t>
            </a:r>
            <a:r>
              <a:rPr lang="vi-VN" sz="1600"/>
              <a:t>.</a:t>
            </a:r>
            <a:endParaRPr lang="en-US" sz="1600">
              <a:latin typeface="Aptos" panose="020B0004020202020204" pitchFamily="34" charset="0"/>
            </a:endParaRPr>
          </a:p>
          <a:p>
            <a:pPr lvl="2" indent="-228600" algn="just">
              <a:lnSpc>
                <a:spcPct val="90000"/>
              </a:lnSpc>
              <a:spcAft>
                <a:spcPts val="600"/>
              </a:spcAft>
              <a:buFont typeface="Arial" panose="020B0604020202020204" pitchFamily="34" charset="0"/>
              <a:buChar char="•"/>
            </a:pPr>
            <a:r>
              <a:rPr lang="vi-VN" sz="1600"/>
              <a:t>Ẩn phức tạp: Người dùng chỉ cần biết rằng họ có thể yêu cầu lấy chi tiết bằng khóa, mà không cần bận tâm đến việc câu lệnh SQL được tạo ra như thế nào</a:t>
            </a:r>
            <a:r>
              <a:rPr lang="vi-VN" sz="1400"/>
              <a:t>.</a:t>
            </a:r>
          </a:p>
          <a:p>
            <a:pPr lvl="2" indent="-228600" algn="just">
              <a:lnSpc>
                <a:spcPct val="90000"/>
              </a:lnSpc>
              <a:spcAft>
                <a:spcPts val="600"/>
              </a:spcAft>
              <a:buFont typeface="Arial" panose="020B0604020202020204" pitchFamily="34" charset="0"/>
              <a:buChar char="•"/>
            </a:pPr>
            <a:endParaRPr lang="en-US" sz="1600">
              <a:latin typeface="Aptos" panose="020B0004020202020204" pitchFamily="34" charset="0"/>
            </a:endParaRPr>
          </a:p>
        </p:txBody>
      </p:sp>
      <p:grpSp>
        <p:nvGrpSpPr>
          <p:cNvPr id="6" name="Group 5">
            <a:extLst>
              <a:ext uri="{FF2B5EF4-FFF2-40B4-BE49-F238E27FC236}">
                <a16:creationId xmlns:a16="http://schemas.microsoft.com/office/drawing/2014/main" id="{64EEF655-D237-ED8F-ACFA-B4EF2EFA54CB}"/>
              </a:ext>
            </a:extLst>
          </p:cNvPr>
          <p:cNvGrpSpPr/>
          <p:nvPr/>
        </p:nvGrpSpPr>
        <p:grpSpPr>
          <a:xfrm>
            <a:off x="10975616" y="5884917"/>
            <a:ext cx="782376" cy="446485"/>
            <a:chOff x="10400439" y="5864087"/>
            <a:chExt cx="877649" cy="437400"/>
          </a:xfrm>
        </p:grpSpPr>
        <p:sp>
          <p:nvSpPr>
            <p:cNvPr id="7" name="Arrow: Curved Left 6">
              <a:hlinkClick r:id="rId2" action="ppaction://hlinksldjump"/>
              <a:extLst>
                <a:ext uri="{FF2B5EF4-FFF2-40B4-BE49-F238E27FC236}">
                  <a16:creationId xmlns:a16="http://schemas.microsoft.com/office/drawing/2014/main" id="{DF214292-782E-FCEE-2B31-2C28D1C92E8E}"/>
                </a:ext>
              </a:extLst>
            </p:cNvPr>
            <p:cNvSpPr/>
            <p:nvPr/>
          </p:nvSpPr>
          <p:spPr>
            <a:xfrm>
              <a:off x="10930219" y="5864087"/>
              <a:ext cx="347869" cy="437400"/>
            </a:xfrm>
            <a:prstGeom prst="curvedLeftArrow">
              <a:avLst/>
            </a:prstGeom>
            <a:solidFill>
              <a:srgbClr val="00376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8" name="TextBox 7">
              <a:hlinkClick r:id="rId2" action="ppaction://hlinksldjump"/>
              <a:extLst>
                <a:ext uri="{FF2B5EF4-FFF2-40B4-BE49-F238E27FC236}">
                  <a16:creationId xmlns:a16="http://schemas.microsoft.com/office/drawing/2014/main" id="{4EA331C4-D45C-46EC-1839-E95007083524}"/>
                </a:ext>
              </a:extLst>
            </p:cNvPr>
            <p:cNvSpPr txBox="1"/>
            <p:nvPr/>
          </p:nvSpPr>
          <p:spPr>
            <a:xfrm>
              <a:off x="10400439" y="5933028"/>
              <a:ext cx="603050" cy="276999"/>
            </a:xfrm>
            <a:prstGeom prst="rect">
              <a:avLst/>
            </a:prstGeom>
            <a:noFill/>
          </p:spPr>
          <p:txBody>
            <a:bodyPr wrap="none" rtlCol="0">
              <a:spAutoFit/>
            </a:bodyPr>
            <a:lstStyle/>
            <a:p>
              <a:r>
                <a:rPr lang="vi-VN" sz="1200"/>
                <a:t>BACK</a:t>
              </a:r>
              <a:endParaRPr lang="en-SG" sz="1200"/>
            </a:p>
          </p:txBody>
        </p:sp>
      </p:grpSp>
      <p:sp>
        <p:nvSpPr>
          <p:cNvPr id="14" name="Title 1">
            <a:extLst>
              <a:ext uri="{FF2B5EF4-FFF2-40B4-BE49-F238E27FC236}">
                <a16:creationId xmlns:a16="http://schemas.microsoft.com/office/drawing/2014/main" id="{F28672C7-3BEA-F713-C251-FC1DE6D64314}"/>
              </a:ext>
            </a:extLst>
          </p:cNvPr>
          <p:cNvSpPr>
            <a:spLocks noGrp="1"/>
          </p:cNvSpPr>
          <p:nvPr>
            <p:ph type="title"/>
          </p:nvPr>
        </p:nvSpPr>
        <p:spPr>
          <a:xfrm>
            <a:off x="338736" y="112543"/>
            <a:ext cx="11514528" cy="436098"/>
          </a:xfrm>
        </p:spPr>
        <p:txBody>
          <a:bodyPr/>
          <a:lstStyle/>
          <a:p>
            <a:r>
              <a:rPr lang="vi-VN"/>
              <a:t>IV.</a:t>
            </a:r>
            <a:r>
              <a:rPr lang="vi-VN" b="0">
                <a:ln w="0"/>
                <a:effectLst>
                  <a:outerShdw blurRad="38100" dist="25400" dir="5400000" algn="ctr" rotWithShape="0">
                    <a:srgbClr val="6E747A">
                      <a:alpha val="43000"/>
                    </a:srgbClr>
                  </a:outerShdw>
                </a:effectLst>
                <a:latin typeface="Arial"/>
                <a:ea typeface="DejaVu Sans"/>
                <a:cs typeface="DejaVu Sans"/>
              </a:rPr>
              <a:t> CẤU TRÚC CHƯƠNG TRÌNH</a:t>
            </a:r>
            <a:endParaRPr lang="en-US"/>
          </a:p>
        </p:txBody>
      </p:sp>
      <p:pic>
        <p:nvPicPr>
          <p:cNvPr id="3" name="Hình ảnh 2">
            <a:extLst>
              <a:ext uri="{FF2B5EF4-FFF2-40B4-BE49-F238E27FC236}">
                <a16:creationId xmlns:a16="http://schemas.microsoft.com/office/drawing/2014/main" id="{8F0AA3A4-9769-816E-5422-0F5694E8B709}"/>
              </a:ext>
            </a:extLst>
          </p:cNvPr>
          <p:cNvPicPr>
            <a:picLocks noChangeAspect="1"/>
          </p:cNvPicPr>
          <p:nvPr/>
        </p:nvPicPr>
        <p:blipFill>
          <a:blip r:embed="rId3"/>
          <a:stretch>
            <a:fillRect/>
          </a:stretch>
        </p:blipFill>
        <p:spPr>
          <a:xfrm>
            <a:off x="4459744" y="1200498"/>
            <a:ext cx="6873863" cy="2707353"/>
          </a:xfrm>
          <a:prstGeom prst="rect">
            <a:avLst/>
          </a:prstGeom>
        </p:spPr>
      </p:pic>
    </p:spTree>
    <p:extLst>
      <p:ext uri="{BB962C8B-B14F-4D97-AF65-F5344CB8AC3E}">
        <p14:creationId xmlns:p14="http://schemas.microsoft.com/office/powerpoint/2010/main" val="2897590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F4A522-537B-4B4E-48CA-4234B59F1AE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CB0F73-6A95-DBB6-8AF0-3F502BFC7441}"/>
              </a:ext>
            </a:extLst>
          </p:cNvPr>
          <p:cNvSpPr>
            <a:spLocks noGrp="1"/>
          </p:cNvSpPr>
          <p:nvPr>
            <p:ph type="sldNum" sz="quarter" idx="12"/>
          </p:nvPr>
        </p:nvSpPr>
        <p:spPr/>
        <p:txBody>
          <a:bodyPr/>
          <a:lstStyle/>
          <a:p>
            <a:fld id="{9EA0BE3B-158A-4EDF-80DC-E394A0D1600F}" type="slidenum">
              <a:rPr lang="en-US" smtClean="0"/>
              <a:pPr/>
              <a:t>34</a:t>
            </a:fld>
            <a:endParaRPr lang="en-US"/>
          </a:p>
        </p:txBody>
      </p:sp>
      <p:sp>
        <p:nvSpPr>
          <p:cNvPr id="9" name="TextBox 8">
            <a:extLst>
              <a:ext uri="{FF2B5EF4-FFF2-40B4-BE49-F238E27FC236}">
                <a16:creationId xmlns:a16="http://schemas.microsoft.com/office/drawing/2014/main" id="{08003B21-2980-EC3C-A9F2-839BE97A852D}"/>
              </a:ext>
            </a:extLst>
          </p:cNvPr>
          <p:cNvSpPr txBox="1"/>
          <p:nvPr/>
        </p:nvSpPr>
        <p:spPr>
          <a:xfrm>
            <a:off x="3044264" y="2966278"/>
            <a:ext cx="6103470" cy="1463040"/>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400" b="1" kern="1200" err="1">
                <a:solidFill>
                  <a:srgbClr val="002060"/>
                </a:solidFill>
                <a:latin typeface="+mj-lt"/>
                <a:ea typeface="+mj-ea"/>
                <a:cs typeface="+mj-cs"/>
              </a:rPr>
              <a:t>Trừu</a:t>
            </a:r>
            <a:r>
              <a:rPr lang="en-US" sz="4400" b="1" kern="1200">
                <a:solidFill>
                  <a:srgbClr val="002060"/>
                </a:solidFill>
                <a:latin typeface="+mj-lt"/>
                <a:ea typeface="+mj-ea"/>
                <a:cs typeface="+mj-cs"/>
              </a:rPr>
              <a:t> </a:t>
            </a:r>
            <a:r>
              <a:rPr lang="en-US" sz="4400" b="1" kern="1200" err="1">
                <a:solidFill>
                  <a:srgbClr val="002060"/>
                </a:solidFill>
                <a:latin typeface="+mj-lt"/>
                <a:ea typeface="+mj-ea"/>
                <a:cs typeface="+mj-cs"/>
              </a:rPr>
              <a:t>tượng</a:t>
            </a:r>
            <a:r>
              <a:rPr lang="en-US" sz="4400" b="1" kern="1200">
                <a:solidFill>
                  <a:srgbClr val="002060"/>
                </a:solidFill>
                <a:latin typeface="+mj-lt"/>
                <a:ea typeface="+mj-ea"/>
                <a:cs typeface="+mj-cs"/>
              </a:rPr>
              <a:t> </a:t>
            </a:r>
            <a:r>
              <a:rPr lang="en-US" sz="2800" b="1" kern="1200">
                <a:solidFill>
                  <a:srgbClr val="002060"/>
                </a:solidFill>
                <a:latin typeface="+mj-lt"/>
                <a:ea typeface="+mj-ea"/>
                <a:cs typeface="+mj-cs"/>
              </a:rPr>
              <a:t>(Abstraction)</a:t>
            </a:r>
            <a:endParaRPr lang="en-US" sz="4400" b="1" kern="1200">
              <a:solidFill>
                <a:srgbClr val="002060"/>
              </a:solidFill>
              <a:latin typeface="+mj-lt"/>
              <a:ea typeface="+mj-ea"/>
              <a:cs typeface="+mj-cs"/>
            </a:endParaRPr>
          </a:p>
        </p:txBody>
      </p:sp>
      <p:sp>
        <p:nvSpPr>
          <p:cNvPr id="11" name="TextBox 10">
            <a:extLst>
              <a:ext uri="{FF2B5EF4-FFF2-40B4-BE49-F238E27FC236}">
                <a16:creationId xmlns:a16="http://schemas.microsoft.com/office/drawing/2014/main" id="{2B868766-3001-E292-F211-516F97859772}"/>
              </a:ext>
            </a:extLst>
          </p:cNvPr>
          <p:cNvSpPr txBox="1"/>
          <p:nvPr/>
        </p:nvSpPr>
        <p:spPr>
          <a:xfrm>
            <a:off x="720116" y="4028525"/>
            <a:ext cx="10727770" cy="1714750"/>
          </a:xfrm>
          <a:prstGeom prst="rect">
            <a:avLst/>
          </a:prstGeom>
        </p:spPr>
        <p:txBody>
          <a:bodyPr vert="horz" lIns="91440" tIns="45720" rIns="91440" bIns="45720" rtlCol="0" anchor="ctr">
            <a:normAutofit/>
          </a:bodyPr>
          <a:lstStyle/>
          <a:p>
            <a:pPr marL="228600" lvl="1" algn="just">
              <a:lnSpc>
                <a:spcPct val="90000"/>
              </a:lnSpc>
              <a:spcAft>
                <a:spcPts val="600"/>
              </a:spcAft>
            </a:pPr>
            <a:r>
              <a:rPr lang="en-US" sz="2800" b="1" err="1">
                <a:latin typeface="Aptos" panose="020B0004020202020204" pitchFamily="34" charset="0"/>
              </a:rPr>
              <a:t>Lớp</a:t>
            </a:r>
            <a:r>
              <a:rPr lang="en-US" sz="2800" b="1">
                <a:latin typeface="Aptos" panose="020B0004020202020204" pitchFamily="34" charset="0"/>
              </a:rPr>
              <a:t> Query :</a:t>
            </a:r>
          </a:p>
          <a:p>
            <a:pPr lvl="2" indent="-228600" algn="just">
              <a:lnSpc>
                <a:spcPct val="90000"/>
              </a:lnSpc>
              <a:spcAft>
                <a:spcPts val="600"/>
              </a:spcAft>
              <a:buFont typeface="Arial" panose="020B0604020202020204" pitchFamily="34" charset="0"/>
              <a:buChar char="•"/>
            </a:pPr>
            <a:r>
              <a:rPr lang="vi-VN" sz="2000"/>
              <a:t>API đơn giản hóa: Khi  gọi </a:t>
            </a:r>
            <a:r>
              <a:rPr lang="vi-VN" sz="2000" err="1"/>
              <a:t>query.select</a:t>
            </a:r>
            <a:r>
              <a:rPr lang="vi-VN" sz="2000"/>
              <a:t>(...).</a:t>
            </a:r>
            <a:r>
              <a:rPr lang="vi-VN" sz="2000" err="1"/>
              <a:t>from</a:t>
            </a:r>
            <a:r>
              <a:rPr lang="vi-VN" sz="2000"/>
              <a:t>(...).</a:t>
            </a:r>
            <a:r>
              <a:rPr lang="vi-VN" sz="2000" err="1"/>
              <a:t>where</a:t>
            </a:r>
            <a:r>
              <a:rPr lang="vi-VN" sz="2000"/>
              <a:t>(...), ta chỉ tương tác với các phương thức đơn giản, dễ hiểu. Chi tiết phức tạp của việc ghép nối chuỗi SQL, thêm dấu cách, xử lý </a:t>
            </a:r>
            <a:r>
              <a:rPr lang="vi-VN" sz="2000" err="1"/>
              <a:t>placeholder</a:t>
            </a:r>
            <a:r>
              <a:rPr lang="vi-VN" sz="2000"/>
              <a:t> đều được ẩn bên trong lớp </a:t>
            </a:r>
            <a:r>
              <a:rPr lang="vi-VN" sz="2000" err="1"/>
              <a:t>Query</a:t>
            </a:r>
            <a:r>
              <a:rPr lang="vi-VN" sz="2000"/>
              <a:t>.</a:t>
            </a:r>
            <a:endParaRPr lang="en-US" sz="2000">
              <a:latin typeface="Aptos" panose="020B0004020202020204" pitchFamily="34" charset="0"/>
            </a:endParaRPr>
          </a:p>
        </p:txBody>
      </p:sp>
      <p:grpSp>
        <p:nvGrpSpPr>
          <p:cNvPr id="6" name="Group 5">
            <a:extLst>
              <a:ext uri="{FF2B5EF4-FFF2-40B4-BE49-F238E27FC236}">
                <a16:creationId xmlns:a16="http://schemas.microsoft.com/office/drawing/2014/main" id="{B232D237-8644-9DD0-2C75-5E72B00CB3D1}"/>
              </a:ext>
            </a:extLst>
          </p:cNvPr>
          <p:cNvGrpSpPr/>
          <p:nvPr/>
        </p:nvGrpSpPr>
        <p:grpSpPr>
          <a:xfrm>
            <a:off x="10975616" y="5884917"/>
            <a:ext cx="782376" cy="446485"/>
            <a:chOff x="10400439" y="5864087"/>
            <a:chExt cx="877649" cy="437400"/>
          </a:xfrm>
        </p:grpSpPr>
        <p:sp>
          <p:nvSpPr>
            <p:cNvPr id="7" name="Arrow: Curved Left 6">
              <a:hlinkClick r:id="rId2" action="ppaction://hlinksldjump"/>
              <a:extLst>
                <a:ext uri="{FF2B5EF4-FFF2-40B4-BE49-F238E27FC236}">
                  <a16:creationId xmlns:a16="http://schemas.microsoft.com/office/drawing/2014/main" id="{D701ADC8-FA3E-37D6-1B71-2EB8D91338A8}"/>
                </a:ext>
              </a:extLst>
            </p:cNvPr>
            <p:cNvSpPr/>
            <p:nvPr/>
          </p:nvSpPr>
          <p:spPr>
            <a:xfrm>
              <a:off x="10930219" y="5864087"/>
              <a:ext cx="347869" cy="437400"/>
            </a:xfrm>
            <a:prstGeom prst="curvedLeftArrow">
              <a:avLst/>
            </a:prstGeom>
            <a:solidFill>
              <a:srgbClr val="00376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8" name="TextBox 7">
              <a:hlinkClick r:id="rId2" action="ppaction://hlinksldjump"/>
              <a:extLst>
                <a:ext uri="{FF2B5EF4-FFF2-40B4-BE49-F238E27FC236}">
                  <a16:creationId xmlns:a16="http://schemas.microsoft.com/office/drawing/2014/main" id="{0C8264DE-D90F-6C29-E61C-50CC6E27368C}"/>
                </a:ext>
              </a:extLst>
            </p:cNvPr>
            <p:cNvSpPr txBox="1"/>
            <p:nvPr/>
          </p:nvSpPr>
          <p:spPr>
            <a:xfrm>
              <a:off x="10400439" y="5933028"/>
              <a:ext cx="603050" cy="276999"/>
            </a:xfrm>
            <a:prstGeom prst="rect">
              <a:avLst/>
            </a:prstGeom>
            <a:noFill/>
          </p:spPr>
          <p:txBody>
            <a:bodyPr wrap="none" rtlCol="0">
              <a:spAutoFit/>
            </a:bodyPr>
            <a:lstStyle/>
            <a:p>
              <a:r>
                <a:rPr lang="vi-VN" sz="1200"/>
                <a:t>BACK</a:t>
              </a:r>
              <a:endParaRPr lang="en-SG" sz="1200"/>
            </a:p>
          </p:txBody>
        </p:sp>
      </p:grpSp>
      <p:sp>
        <p:nvSpPr>
          <p:cNvPr id="13" name="Title 1">
            <a:extLst>
              <a:ext uri="{FF2B5EF4-FFF2-40B4-BE49-F238E27FC236}">
                <a16:creationId xmlns:a16="http://schemas.microsoft.com/office/drawing/2014/main" id="{E0354AA5-9AA6-CEF7-3A36-339F5ACD6FA0}"/>
              </a:ext>
            </a:extLst>
          </p:cNvPr>
          <p:cNvSpPr>
            <a:spLocks noGrp="1"/>
          </p:cNvSpPr>
          <p:nvPr>
            <p:ph type="title"/>
          </p:nvPr>
        </p:nvSpPr>
        <p:spPr>
          <a:xfrm>
            <a:off x="338736" y="112543"/>
            <a:ext cx="11514528" cy="436098"/>
          </a:xfrm>
        </p:spPr>
        <p:txBody>
          <a:bodyPr/>
          <a:lstStyle/>
          <a:p>
            <a:r>
              <a:rPr lang="vi-VN"/>
              <a:t>IV.</a:t>
            </a:r>
            <a:r>
              <a:rPr lang="vi-VN" b="0">
                <a:ln w="0"/>
                <a:effectLst>
                  <a:outerShdw blurRad="38100" dist="25400" dir="5400000" algn="ctr" rotWithShape="0">
                    <a:srgbClr val="6E747A">
                      <a:alpha val="43000"/>
                    </a:srgbClr>
                  </a:outerShdw>
                </a:effectLst>
                <a:latin typeface="Arial"/>
                <a:ea typeface="DejaVu Sans"/>
                <a:cs typeface="DejaVu Sans"/>
              </a:rPr>
              <a:t> CẤU TRÚC CHƯƠNG TRÌNH</a:t>
            </a:r>
            <a:endParaRPr lang="en-US"/>
          </a:p>
        </p:txBody>
      </p:sp>
      <p:pic>
        <p:nvPicPr>
          <p:cNvPr id="5" name="Hình ảnh 4">
            <a:extLst>
              <a:ext uri="{FF2B5EF4-FFF2-40B4-BE49-F238E27FC236}">
                <a16:creationId xmlns:a16="http://schemas.microsoft.com/office/drawing/2014/main" id="{FD6B2AD9-B05E-E8E9-DCBE-1967B69B7A8E}"/>
              </a:ext>
            </a:extLst>
          </p:cNvPr>
          <p:cNvPicPr>
            <a:picLocks noChangeAspect="1"/>
          </p:cNvPicPr>
          <p:nvPr/>
        </p:nvPicPr>
        <p:blipFill>
          <a:blip r:embed="rId3"/>
          <a:stretch>
            <a:fillRect/>
          </a:stretch>
        </p:blipFill>
        <p:spPr>
          <a:xfrm>
            <a:off x="372890" y="1972445"/>
            <a:ext cx="11140312" cy="1056789"/>
          </a:xfrm>
          <a:prstGeom prst="rect">
            <a:avLst/>
          </a:prstGeom>
        </p:spPr>
      </p:pic>
    </p:spTree>
    <p:extLst>
      <p:ext uri="{BB962C8B-B14F-4D97-AF65-F5344CB8AC3E}">
        <p14:creationId xmlns:p14="http://schemas.microsoft.com/office/powerpoint/2010/main" val="2593663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50" fill="hold"/>
                                        <p:tgtEl>
                                          <p:spTgt spid="11"/>
                                        </p:tgtEl>
                                        <p:attrNameLst>
                                          <p:attrName>ppt_x</p:attrName>
                                        </p:attrNameLst>
                                      </p:cBhvr>
                                      <p:tavLst>
                                        <p:tav tm="0">
                                          <p:val>
                                            <p:strVal val="#ppt_x"/>
                                          </p:val>
                                        </p:tav>
                                        <p:tav tm="100000">
                                          <p:val>
                                            <p:strVal val="#ppt_x"/>
                                          </p:val>
                                        </p:tav>
                                      </p:tavLst>
                                    </p:anim>
                                    <p:anim calcmode="lin" valueType="num">
                                      <p:cBhvr additive="base">
                                        <p:cTn id="8" dur="2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57FA5-CDB9-43FE-AE7D-D088776D6B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47989B-5109-941A-56E9-ACBBEC882186}"/>
              </a:ext>
            </a:extLst>
          </p:cNvPr>
          <p:cNvSpPr>
            <a:spLocks noGrp="1"/>
          </p:cNvSpPr>
          <p:nvPr>
            <p:ph type="title"/>
          </p:nvPr>
        </p:nvSpPr>
        <p:spPr/>
        <p:txBody>
          <a:bodyPr/>
          <a:lstStyle/>
          <a:p>
            <a:r>
              <a:rPr lang="vi-VN"/>
              <a:t>V.</a:t>
            </a:r>
            <a:r>
              <a:rPr lang="vi-VN" b="0">
                <a:ln w="0"/>
                <a:effectLst>
                  <a:outerShdw blurRad="38100" dist="25400" dir="5400000" algn="ctr" rotWithShape="0">
                    <a:srgbClr val="6E747A">
                      <a:alpha val="43000"/>
                    </a:srgbClr>
                  </a:outerShdw>
                </a:effectLst>
                <a:latin typeface="Arial"/>
                <a:ea typeface="DejaVu Sans"/>
                <a:cs typeface="DejaVu Sans"/>
              </a:rPr>
              <a:t> KẾT LUẬN</a:t>
            </a:r>
            <a:br>
              <a:rPr lang="en-US" b="0">
                <a:ln w="0"/>
                <a:effectLst>
                  <a:outerShdw blurRad="38100" dist="25400" dir="5400000" algn="ctr" rotWithShape="0">
                    <a:srgbClr val="6E747A">
                      <a:alpha val="43000"/>
                    </a:srgbClr>
                  </a:outerShdw>
                </a:effectLst>
                <a:latin typeface="Arial"/>
                <a:ea typeface="DejaVu Sans"/>
                <a:cs typeface="DejaVu Sans"/>
              </a:rPr>
            </a:br>
            <a:endParaRPr lang="en-US"/>
          </a:p>
        </p:txBody>
      </p:sp>
      <p:sp>
        <p:nvSpPr>
          <p:cNvPr id="4" name="Slide Number Placeholder 3">
            <a:extLst>
              <a:ext uri="{FF2B5EF4-FFF2-40B4-BE49-F238E27FC236}">
                <a16:creationId xmlns:a16="http://schemas.microsoft.com/office/drawing/2014/main" id="{75567CF4-FA19-7A5B-3DC3-D2AEC5DA186D}"/>
              </a:ext>
            </a:extLst>
          </p:cNvPr>
          <p:cNvSpPr>
            <a:spLocks noGrp="1"/>
          </p:cNvSpPr>
          <p:nvPr>
            <p:ph type="sldNum" sz="quarter" idx="12"/>
          </p:nvPr>
        </p:nvSpPr>
        <p:spPr/>
        <p:txBody>
          <a:bodyPr/>
          <a:lstStyle/>
          <a:p>
            <a:fld id="{9EA0BE3B-158A-4EDF-80DC-E394A0D1600F}" type="slidenum">
              <a:rPr lang="en-US" smtClean="0"/>
              <a:pPr/>
              <a:t>35</a:t>
            </a:fld>
            <a:endParaRPr lang="en-US"/>
          </a:p>
        </p:txBody>
      </p:sp>
      <p:graphicFrame>
        <p:nvGraphicFramePr>
          <p:cNvPr id="6" name="Content Placeholder 5">
            <a:extLst>
              <a:ext uri="{FF2B5EF4-FFF2-40B4-BE49-F238E27FC236}">
                <a16:creationId xmlns:a16="http://schemas.microsoft.com/office/drawing/2014/main" id="{B518C33A-086E-942C-2199-2D89F2EBCC42}"/>
              </a:ext>
            </a:extLst>
          </p:cNvPr>
          <p:cNvGraphicFramePr>
            <a:graphicFrameLocks noGrp="1"/>
          </p:cNvGraphicFramePr>
          <p:nvPr>
            <p:ph sz="quarter" idx="13"/>
            <p:extLst>
              <p:ext uri="{D42A27DB-BD31-4B8C-83A1-F6EECF244321}">
                <p14:modId xmlns:p14="http://schemas.microsoft.com/office/powerpoint/2010/main" val="3719281222"/>
              </p:ext>
            </p:extLst>
          </p:nvPr>
        </p:nvGraphicFramePr>
        <p:xfrm>
          <a:off x="337539" y="1995951"/>
          <a:ext cx="11515725" cy="52988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2962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37"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750"/>
                                        <p:tgtEl>
                                          <p:spTgt spid="6"/>
                                        </p:tgtEl>
                                      </p:cBhvr>
                                    </p:animEffect>
                                    <p:anim calcmode="lin" valueType="num">
                                      <p:cBhvr>
                                        <p:cTn id="12" dur="750" fill="hold"/>
                                        <p:tgtEl>
                                          <p:spTgt spid="6"/>
                                        </p:tgtEl>
                                        <p:attrNameLst>
                                          <p:attrName>ppt_x</p:attrName>
                                        </p:attrNameLst>
                                      </p:cBhvr>
                                      <p:tavLst>
                                        <p:tav tm="0">
                                          <p:val>
                                            <p:strVal val="#ppt_x"/>
                                          </p:val>
                                        </p:tav>
                                        <p:tav tm="100000">
                                          <p:val>
                                            <p:strVal val="#ppt_x"/>
                                          </p:val>
                                        </p:tav>
                                      </p:tavLst>
                                    </p:anim>
                                    <p:anim calcmode="lin" valueType="num">
                                      <p:cBhvr>
                                        <p:cTn id="13" dur="675" decel="100000" fill="hold"/>
                                        <p:tgtEl>
                                          <p:spTgt spid="6"/>
                                        </p:tgtEl>
                                        <p:attrNameLst>
                                          <p:attrName>ppt_y</p:attrName>
                                        </p:attrNameLst>
                                      </p:cBhvr>
                                      <p:tavLst>
                                        <p:tav tm="0">
                                          <p:val>
                                            <p:strVal val="#ppt_y+1"/>
                                          </p:val>
                                        </p:tav>
                                        <p:tav tm="100000">
                                          <p:val>
                                            <p:strVal val="#ppt_y-.03"/>
                                          </p:val>
                                        </p:tav>
                                      </p:tavLst>
                                    </p:anim>
                                    <p:anim calcmode="lin" valueType="num">
                                      <p:cBhvr>
                                        <p:cTn id="14" dur="75" accel="100000" fill="hold">
                                          <p:stCondLst>
                                            <p:cond delay="675"/>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6" grpId="0">
        <p:bldAsOne/>
      </p:bldGraphic>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a:t>THANK YOU !</a:t>
            </a: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36</a:t>
            </a:fld>
            <a:endParaRPr lang="en-US"/>
          </a:p>
        </p:txBody>
      </p:sp>
    </p:spTree>
    <p:extLst>
      <p:ext uri="{BB962C8B-B14F-4D97-AF65-F5344CB8AC3E}">
        <p14:creationId xmlns:p14="http://schemas.microsoft.com/office/powerpoint/2010/main" val="2790627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vi-VN"/>
              <a:t>I.</a:t>
            </a:r>
            <a:r>
              <a:rPr lang="vi-VN" b="0">
                <a:ln w="0"/>
                <a:solidFill>
                  <a:schemeClr val="tx2"/>
                </a:solidFill>
                <a:effectLst>
                  <a:outerShdw blurRad="38100" dist="25400" dir="5400000" algn="ctr" rotWithShape="0">
                    <a:srgbClr val="6E747A">
                      <a:alpha val="43000"/>
                    </a:srgbClr>
                  </a:outerShdw>
                </a:effectLst>
                <a:latin typeface="Arial"/>
                <a:cs typeface="Arial"/>
              </a:rPr>
              <a:t> </a:t>
            </a:r>
            <a:r>
              <a:rPr lang="vi-VN" b="0">
                <a:ln w="0"/>
                <a:effectLst>
                  <a:outerShdw blurRad="38100" dist="25400" dir="5400000" algn="ctr" rotWithShape="0">
                    <a:srgbClr val="6E747A">
                      <a:alpha val="43000"/>
                    </a:srgbClr>
                  </a:outerShdw>
                </a:effectLst>
                <a:latin typeface="Arial"/>
                <a:cs typeface="Arial"/>
              </a:rPr>
              <a:t>MÔ TẢ BÀI TOÁN</a:t>
            </a:r>
            <a:endParaRPr lang="en-US"/>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4</a:t>
            </a:fld>
            <a:endParaRPr lang="en-US"/>
          </a:p>
        </p:txBody>
      </p:sp>
      <p:pic>
        <p:nvPicPr>
          <p:cNvPr id="1030" name="Picture 6" descr="A Struggling Young Man PNG Picture And Clipart Image For Free Download ...">
            <a:extLst>
              <a:ext uri="{FF2B5EF4-FFF2-40B4-BE49-F238E27FC236}">
                <a16:creationId xmlns:a16="http://schemas.microsoft.com/office/drawing/2014/main" id="{20B677FE-E4BD-09A9-30AE-1B2B6F21CF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8764" y="906300"/>
            <a:ext cx="3604941" cy="264969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eliz Yes Sticker by CoLearn for iOS &amp; Android | GIPHY">
            <a:extLst>
              <a:ext uri="{FF2B5EF4-FFF2-40B4-BE49-F238E27FC236}">
                <a16:creationId xmlns:a16="http://schemas.microsoft.com/office/drawing/2014/main" id="{9AC1839A-4318-681A-C458-95732915E8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6387" y="3628403"/>
            <a:ext cx="2649694" cy="2649694"/>
          </a:xfrm>
          <a:prstGeom prst="rect">
            <a:avLst/>
          </a:prstGeom>
          <a:noFill/>
          <a:extLst>
            <a:ext uri="{909E8E84-426E-40DD-AFC4-6F175D3DCCD1}">
              <a14:hiddenFill xmlns:a14="http://schemas.microsoft.com/office/drawing/2010/main">
                <a:solidFill>
                  <a:srgbClr val="FFFFFF"/>
                </a:solidFill>
              </a14:hiddenFill>
            </a:ext>
          </a:extLst>
        </p:spPr>
      </p:pic>
      <p:sp>
        <p:nvSpPr>
          <p:cNvPr id="6" name="Callout: Down Arrow 5">
            <a:extLst>
              <a:ext uri="{FF2B5EF4-FFF2-40B4-BE49-F238E27FC236}">
                <a16:creationId xmlns:a16="http://schemas.microsoft.com/office/drawing/2014/main" id="{EBD9D6C5-8659-2CBC-B697-23176F00F2EE}"/>
              </a:ext>
            </a:extLst>
          </p:cNvPr>
          <p:cNvSpPr/>
          <p:nvPr/>
        </p:nvSpPr>
        <p:spPr>
          <a:xfrm>
            <a:off x="498894" y="899217"/>
            <a:ext cx="7378549" cy="2977641"/>
          </a:xfrm>
          <a:prstGeom prst="downArrowCallout">
            <a:avLst>
              <a:gd name="adj1" fmla="val 13126"/>
              <a:gd name="adj2" fmla="val 21660"/>
              <a:gd name="adj3" fmla="val 26113"/>
              <a:gd name="adj4" fmla="val 64977"/>
            </a:avLst>
          </a:prstGeom>
          <a:solidFill>
            <a:srgbClr val="00376F"/>
          </a:solidFill>
          <a:ln>
            <a:noFill/>
          </a:ln>
          <a:effectLst>
            <a:outerShdw blurRad="50800" dist="38100" dir="2700000" algn="tl" rotWithShape="0">
              <a:prstClr val="black">
                <a:alpha val="40000"/>
              </a:prstClr>
            </a:outerShdw>
          </a:effectLst>
          <a:scene3d>
            <a:camera prst="perspectiveFront"/>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a:latin typeface="Arial"/>
                <a:cs typeface="Arial"/>
              </a:rPr>
              <a:t>Chắc hẳn bạn đã quen thuộc với những thách thức trong việc học tập và ghi nhớ kiến thức, đặc biệt là khi phải đối mặt với lượng thông tin khổng lồ. </a:t>
            </a:r>
            <a:endParaRPr lang="en-SG">
              <a:latin typeface="Arial"/>
              <a:ea typeface="Calibri" panose="020F0502020204030204"/>
              <a:cs typeface="Arial"/>
            </a:endParaRPr>
          </a:p>
          <a:p>
            <a:pPr algn="ctr"/>
            <a:r>
              <a:rPr lang="vi-VN">
                <a:latin typeface="Arial"/>
                <a:cs typeface="Arial"/>
              </a:rPr>
              <a:t>Phương pháp học truyền thống đôi khi gây nhàm chán, kém hiệu quả và khó duy trì sự hứng thú. </a:t>
            </a:r>
            <a:endParaRPr lang="en-SG">
              <a:latin typeface="Arial"/>
              <a:ea typeface="Calibri"/>
              <a:cs typeface="Arial"/>
            </a:endParaRPr>
          </a:p>
        </p:txBody>
      </p:sp>
      <p:sp>
        <p:nvSpPr>
          <p:cNvPr id="7" name="Oval 6">
            <a:extLst>
              <a:ext uri="{FF2B5EF4-FFF2-40B4-BE49-F238E27FC236}">
                <a16:creationId xmlns:a16="http://schemas.microsoft.com/office/drawing/2014/main" id="{2F141361-CE57-074C-86FD-BEDF573EC941}"/>
              </a:ext>
            </a:extLst>
          </p:cNvPr>
          <p:cNvSpPr/>
          <p:nvPr/>
        </p:nvSpPr>
        <p:spPr>
          <a:xfrm>
            <a:off x="730318" y="3881003"/>
            <a:ext cx="6587613" cy="2245477"/>
          </a:xfrm>
          <a:prstGeom prst="ellipse">
            <a:avLst/>
          </a:prstGeom>
          <a:solidFill>
            <a:srgbClr val="00376F"/>
          </a:solidFill>
          <a:ln w="34925">
            <a:noFill/>
          </a:ln>
          <a:effectLst>
            <a:outerShdw blurRad="225425" dist="50800" dir="5220000" algn="ctr">
              <a:srgbClr val="000000">
                <a:alpha val="33000"/>
              </a:srgbClr>
            </a:outerShdw>
          </a:effectLst>
          <a:scene3d>
            <a:camera prst="perspectiveLeft"/>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a:latin typeface="Arial"/>
                <a:cs typeface="Arial"/>
              </a:rPr>
              <a:t>X</a:t>
            </a:r>
            <a:r>
              <a:rPr lang="vi-VN" sz="1850">
                <a:latin typeface="Arial"/>
                <a:cs typeface="Arial"/>
              </a:rPr>
              <a:t>uất phát từ nhu cầu về một công cụ hỗ trợ học tập và ghi nhớ kiến thức hiệu quả, “Web học tập Flashcard” ra đời nhằm số hóa quá trình học tập, giúp cho việc học trở nên chủ động, linh hoạt và hiệu quả</a:t>
            </a:r>
            <a:endParaRPr lang="vi-VN" sz="1850">
              <a:latin typeface="Arial"/>
              <a:ea typeface="Calibri"/>
              <a:cs typeface="Arial"/>
            </a:endParaRPr>
          </a:p>
        </p:txBody>
      </p:sp>
    </p:spTree>
    <p:extLst>
      <p:ext uri="{BB962C8B-B14F-4D97-AF65-F5344CB8AC3E}">
        <p14:creationId xmlns:p14="http://schemas.microsoft.com/office/powerpoint/2010/main" val="22143377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30"/>
                                        </p:tgtEl>
                                        <p:attrNameLst>
                                          <p:attrName>style.visibility</p:attrName>
                                        </p:attrNameLst>
                                      </p:cBhvr>
                                      <p:to>
                                        <p:strVal val="visible"/>
                                      </p:to>
                                    </p:set>
                                    <p:animEffect transition="in" filter="wipe(up)">
                                      <p:cBhvr>
                                        <p:cTn id="11" dur="500"/>
                                        <p:tgtEl>
                                          <p:spTgt spid="1030"/>
                                        </p:tgtEl>
                                      </p:cBhvr>
                                    </p:animEffect>
                                  </p:childTnLst>
                                </p:cTn>
                              </p:par>
                              <p:par>
                                <p:cTn id="12" presetID="2" presetClass="entr" presetSubtype="4"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ppt_x"/>
                                          </p:val>
                                        </p:tav>
                                        <p:tav tm="100000">
                                          <p:val>
                                            <p:strVal val="#ppt_x"/>
                                          </p:val>
                                        </p:tav>
                                      </p:tavLst>
                                    </p:anim>
                                    <p:anim calcmode="lin" valueType="num">
                                      <p:cBhvr additive="base">
                                        <p:cTn id="15" dur="500" fill="hold"/>
                                        <p:tgtEl>
                                          <p:spTgt spid="6"/>
                                        </p:tgtEl>
                                        <p:attrNameLst>
                                          <p:attrName>ppt_y</p:attrName>
                                        </p:attrNameLst>
                                      </p:cBhvr>
                                      <p:tavLst>
                                        <p:tav tm="0">
                                          <p:val>
                                            <p:strVal val="1+#ppt_h/2"/>
                                          </p:val>
                                        </p:tav>
                                        <p:tav tm="100000">
                                          <p:val>
                                            <p:strVal val="#ppt_y"/>
                                          </p:val>
                                        </p:tav>
                                      </p:tavLst>
                                    </p:anim>
                                  </p:childTnLst>
                                </p:cTn>
                              </p:par>
                            </p:childTnLst>
                          </p:cTn>
                        </p:par>
                        <p:par>
                          <p:cTn id="16" fill="hold">
                            <p:stCondLst>
                              <p:cond delay="1000"/>
                            </p:stCondLst>
                            <p:childTnLst>
                              <p:par>
                                <p:cTn id="17" presetID="2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edge">
                                      <p:cBhvr>
                                        <p:cTn id="19" dur="2000"/>
                                        <p:tgtEl>
                                          <p:spTgt spid="7"/>
                                        </p:tgtEl>
                                      </p:cBhvr>
                                    </p:animEffect>
                                  </p:childTnLst>
                                </p:cTn>
                              </p:par>
                              <p:par>
                                <p:cTn id="20" presetID="6" presetClass="entr" presetSubtype="32" fill="hold" nodeType="withEffect">
                                  <p:stCondLst>
                                    <p:cond delay="0"/>
                                  </p:stCondLst>
                                  <p:childTnLst>
                                    <p:set>
                                      <p:cBhvr>
                                        <p:cTn id="21" dur="1" fill="hold">
                                          <p:stCondLst>
                                            <p:cond delay="0"/>
                                          </p:stCondLst>
                                        </p:cTn>
                                        <p:tgtEl>
                                          <p:spTgt spid="1032"/>
                                        </p:tgtEl>
                                        <p:attrNameLst>
                                          <p:attrName>style.visibility</p:attrName>
                                        </p:attrNameLst>
                                      </p:cBhvr>
                                      <p:to>
                                        <p:strVal val="visible"/>
                                      </p:to>
                                    </p:set>
                                    <p:animEffect transition="in" filter="circle(out)">
                                      <p:cBhvr>
                                        <p:cTn id="22" dur="20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D67B0-6637-D869-A5C4-2902969339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65688D-19FB-E2E8-286C-A581C8366885}"/>
              </a:ext>
            </a:extLst>
          </p:cNvPr>
          <p:cNvSpPr>
            <a:spLocks noGrp="1"/>
          </p:cNvSpPr>
          <p:nvPr>
            <p:ph type="title"/>
          </p:nvPr>
        </p:nvSpPr>
        <p:spPr/>
        <p:txBody>
          <a:bodyPr/>
          <a:lstStyle/>
          <a:p>
            <a:r>
              <a:rPr lang="vi-VN"/>
              <a:t>II.</a:t>
            </a:r>
            <a:r>
              <a:rPr lang="vi-VN" b="0">
                <a:ln w="0"/>
                <a:solidFill>
                  <a:schemeClr val="tx2"/>
                </a:solidFill>
                <a:effectLst>
                  <a:outerShdw blurRad="38100" dist="25400" dir="5400000" algn="ctr" rotWithShape="0">
                    <a:srgbClr val="6E747A">
                      <a:alpha val="43000"/>
                    </a:srgbClr>
                  </a:outerShdw>
                </a:effectLst>
                <a:latin typeface="Arial"/>
                <a:ea typeface="DejaVu Sans"/>
                <a:cs typeface="DejaVu Sans"/>
              </a:rPr>
              <a:t> </a:t>
            </a:r>
            <a:r>
              <a:rPr lang="vi-VN" b="0">
                <a:ln w="0"/>
                <a:effectLst>
                  <a:outerShdw blurRad="38100" dist="25400" dir="5400000" algn="ctr" rotWithShape="0">
                    <a:srgbClr val="6E747A">
                      <a:alpha val="43000"/>
                    </a:srgbClr>
                  </a:outerShdw>
                </a:effectLst>
                <a:latin typeface="Arial"/>
                <a:ea typeface="DejaVu Sans"/>
                <a:cs typeface="DejaVu Sans"/>
              </a:rPr>
              <a:t>CÔNG NGHỆ SỬ DỤNG</a:t>
            </a:r>
            <a:br>
              <a:rPr lang="en-US" b="0">
                <a:ln w="0"/>
                <a:solidFill>
                  <a:schemeClr val="tx2"/>
                </a:solidFill>
                <a:effectLst>
                  <a:outerShdw blurRad="38100" dist="25400" dir="5400000" algn="ctr" rotWithShape="0">
                    <a:srgbClr val="6E747A">
                      <a:alpha val="43000"/>
                    </a:srgbClr>
                  </a:outerShdw>
                </a:effectLst>
                <a:latin typeface="Arial"/>
                <a:ea typeface="DejaVu Sans"/>
                <a:cs typeface="DejaVu Sans"/>
              </a:rPr>
            </a:br>
            <a:endParaRPr lang="en-US"/>
          </a:p>
        </p:txBody>
      </p:sp>
      <p:sp>
        <p:nvSpPr>
          <p:cNvPr id="4" name="Slide Number Placeholder 3">
            <a:extLst>
              <a:ext uri="{FF2B5EF4-FFF2-40B4-BE49-F238E27FC236}">
                <a16:creationId xmlns:a16="http://schemas.microsoft.com/office/drawing/2014/main" id="{B27728A1-346E-48ED-61DD-9DA88F7F0667}"/>
              </a:ext>
            </a:extLst>
          </p:cNvPr>
          <p:cNvSpPr>
            <a:spLocks noGrp="1"/>
          </p:cNvSpPr>
          <p:nvPr>
            <p:ph type="sldNum" sz="quarter" idx="12"/>
          </p:nvPr>
        </p:nvSpPr>
        <p:spPr/>
        <p:txBody>
          <a:bodyPr/>
          <a:lstStyle/>
          <a:p>
            <a:fld id="{9EA0BE3B-158A-4EDF-80DC-E394A0D1600F}" type="slidenum">
              <a:rPr lang="en-US" smtClean="0"/>
              <a:pPr/>
              <a:t>5</a:t>
            </a:fld>
            <a:endParaRPr lang="en-US"/>
          </a:p>
        </p:txBody>
      </p:sp>
      <p:graphicFrame>
        <p:nvGraphicFramePr>
          <p:cNvPr id="3" name="Bảng 2">
            <a:extLst>
              <a:ext uri="{FF2B5EF4-FFF2-40B4-BE49-F238E27FC236}">
                <a16:creationId xmlns:a16="http://schemas.microsoft.com/office/drawing/2014/main" id="{5D7B976F-86A7-3E4E-FB31-7AFCE6D6AAA6}"/>
              </a:ext>
            </a:extLst>
          </p:cNvPr>
          <p:cNvGraphicFramePr>
            <a:graphicFrameLocks/>
          </p:cNvGraphicFramePr>
          <p:nvPr>
            <p:extLst>
              <p:ext uri="{D42A27DB-BD31-4B8C-83A1-F6EECF244321}">
                <p14:modId xmlns:p14="http://schemas.microsoft.com/office/powerpoint/2010/main" val="1916640771"/>
              </p:ext>
            </p:extLst>
          </p:nvPr>
        </p:nvGraphicFramePr>
        <p:xfrm>
          <a:off x="213359" y="894080"/>
          <a:ext cx="11732835" cy="5190084"/>
        </p:xfrm>
        <a:graphic>
          <a:graphicData uri="http://schemas.openxmlformats.org/drawingml/2006/table">
            <a:tbl>
              <a:tblPr firstRow="1" bandRow="1">
                <a:tableStyleId>{5C22544A-7EE6-4342-B048-85BDC9FD1C3A}</a:tableStyleId>
              </a:tblPr>
              <a:tblGrid>
                <a:gridCol w="3935854">
                  <a:extLst>
                    <a:ext uri="{9D8B030D-6E8A-4147-A177-3AD203B41FA5}">
                      <a16:colId xmlns:a16="http://schemas.microsoft.com/office/drawing/2014/main" val="2254416790"/>
                    </a:ext>
                  </a:extLst>
                </a:gridCol>
                <a:gridCol w="7796981">
                  <a:extLst>
                    <a:ext uri="{9D8B030D-6E8A-4147-A177-3AD203B41FA5}">
                      <a16:colId xmlns:a16="http://schemas.microsoft.com/office/drawing/2014/main" val="2275830247"/>
                    </a:ext>
                  </a:extLst>
                </a:gridCol>
              </a:tblGrid>
              <a:tr h="785222">
                <a:tc>
                  <a:txBody>
                    <a:bodyPr/>
                    <a:lstStyle/>
                    <a:p>
                      <a:pPr algn="ctr"/>
                      <a:endParaRPr lang="vi-VN" sz="2400"/>
                    </a:p>
                    <a:p>
                      <a:pPr algn="ctr"/>
                      <a:r>
                        <a:rPr lang="vi-VN" sz="2400"/>
                        <a:t>Công nghệ áp dụng</a:t>
                      </a:r>
                    </a:p>
                  </a:txBody>
                  <a:tcPr anchor="ctr"/>
                </a:tc>
                <a:tc>
                  <a:txBody>
                    <a:bodyPr/>
                    <a:lstStyle/>
                    <a:p>
                      <a:pPr algn="ctr"/>
                      <a:endParaRPr lang="vi-VN" sz="2400"/>
                    </a:p>
                    <a:p>
                      <a:pPr algn="ctr"/>
                      <a:r>
                        <a:rPr lang="vi-VN" sz="2400"/>
                        <a:t>Mục đích sử dụng</a:t>
                      </a:r>
                    </a:p>
                  </a:txBody>
                  <a:tcPr anchor="ctr"/>
                </a:tc>
                <a:extLst>
                  <a:ext uri="{0D108BD9-81ED-4DB2-BD59-A6C34878D82A}">
                    <a16:rowId xmlns:a16="http://schemas.microsoft.com/office/drawing/2014/main" val="1710531379"/>
                  </a:ext>
                </a:extLst>
              </a:tr>
              <a:tr h="645388">
                <a:tc>
                  <a:txBody>
                    <a:bodyPr/>
                    <a:lstStyle/>
                    <a:p>
                      <a:pPr algn="ctr"/>
                      <a:endParaRPr lang="vi-VN"/>
                    </a:p>
                  </a:txBody>
                  <a:tcPr/>
                </a:tc>
                <a:tc>
                  <a:txBody>
                    <a:bodyPr/>
                    <a:lstStyle/>
                    <a:p>
                      <a:pPr lvl="1" algn="l">
                        <a:buNone/>
                      </a:pPr>
                      <a:r>
                        <a:rPr lang="vi-VN" sz="2200" b="0" i="0" u="none" strike="noStrike" noProof="0">
                          <a:solidFill>
                            <a:srgbClr val="000000"/>
                          </a:solidFill>
                          <a:latin typeface="Aptos"/>
                        </a:rPr>
                        <a:t>Vẽ sơ đồ mô hình hóa hệ thống như sơ đồ lớp, </a:t>
                      </a:r>
                      <a:r>
                        <a:rPr lang="vi-VN" sz="2200" b="0" i="0" u="none" strike="noStrike" noProof="0" err="1">
                          <a:solidFill>
                            <a:srgbClr val="000000"/>
                          </a:solidFill>
                          <a:latin typeface="Aptos"/>
                        </a:rPr>
                        <a:t>Use</a:t>
                      </a:r>
                      <a:r>
                        <a:rPr lang="vi-VN" sz="2200" b="0" i="0" u="none" strike="noStrike" noProof="0">
                          <a:solidFill>
                            <a:srgbClr val="000000"/>
                          </a:solidFill>
                          <a:latin typeface="Aptos"/>
                        </a:rPr>
                        <a:t> </a:t>
                      </a:r>
                      <a:r>
                        <a:rPr lang="vi-VN" sz="2200" b="0" i="0" u="none" strike="noStrike" noProof="0" err="1">
                          <a:solidFill>
                            <a:srgbClr val="000000"/>
                          </a:solidFill>
                          <a:latin typeface="Aptos"/>
                        </a:rPr>
                        <a:t>Case</a:t>
                      </a:r>
                    </a:p>
                  </a:txBody>
                  <a:tcPr/>
                </a:tc>
                <a:extLst>
                  <a:ext uri="{0D108BD9-81ED-4DB2-BD59-A6C34878D82A}">
                    <a16:rowId xmlns:a16="http://schemas.microsoft.com/office/drawing/2014/main" val="37123609"/>
                  </a:ext>
                </a:extLst>
              </a:tr>
              <a:tr h="645388">
                <a:tc>
                  <a:txBody>
                    <a:bodyPr/>
                    <a:lstStyle/>
                    <a:p>
                      <a:pPr algn="ctr"/>
                      <a:endParaRPr lang="vi-VN"/>
                    </a:p>
                  </a:txBody>
                  <a:tcPr/>
                </a:tc>
                <a:tc>
                  <a:txBody>
                    <a:bodyPr/>
                    <a:lstStyle/>
                    <a:p>
                      <a:pPr lvl="1" algn="l">
                        <a:buNone/>
                      </a:pPr>
                      <a:r>
                        <a:rPr lang="vi-VN" sz="2200" b="0" i="0" u="none" strike="noStrike" noProof="0">
                          <a:solidFill>
                            <a:srgbClr val="000000"/>
                          </a:solidFill>
                          <a:latin typeface="Aptos"/>
                        </a:rPr>
                        <a:t>Xử lý </a:t>
                      </a:r>
                      <a:r>
                        <a:rPr lang="vi-VN" sz="2200" b="0" i="0" u="none" strike="noStrike" noProof="0" err="1">
                          <a:solidFill>
                            <a:srgbClr val="000000"/>
                          </a:solidFill>
                          <a:latin typeface="Aptos"/>
                        </a:rPr>
                        <a:t>backend</a:t>
                      </a:r>
                      <a:r>
                        <a:rPr lang="vi-VN" sz="2200" b="0" i="0" u="none" strike="noStrike" noProof="0">
                          <a:solidFill>
                            <a:srgbClr val="000000"/>
                          </a:solidFill>
                          <a:latin typeface="Aptos"/>
                        </a:rPr>
                        <a:t>, tích hợp AI (LLM) và kết nối với cơ sở dữ liệu</a:t>
                      </a:r>
                    </a:p>
                  </a:txBody>
                  <a:tcPr/>
                </a:tc>
                <a:extLst>
                  <a:ext uri="{0D108BD9-81ED-4DB2-BD59-A6C34878D82A}">
                    <a16:rowId xmlns:a16="http://schemas.microsoft.com/office/drawing/2014/main" val="1082396404"/>
                  </a:ext>
                </a:extLst>
              </a:tr>
              <a:tr h="892786">
                <a:tc>
                  <a:txBody>
                    <a:bodyPr/>
                    <a:lstStyle/>
                    <a:p>
                      <a:pPr algn="ctr"/>
                      <a:endParaRPr lang="vi-VN"/>
                    </a:p>
                  </a:txBody>
                  <a:tcPr/>
                </a:tc>
                <a:tc>
                  <a:txBody>
                    <a:bodyPr/>
                    <a:lstStyle/>
                    <a:p>
                      <a:pPr lvl="1" algn="l">
                        <a:buNone/>
                      </a:pPr>
                      <a:r>
                        <a:rPr lang="vi-VN" sz="2200" b="0" i="0" u="none" strike="noStrike" noProof="0">
                          <a:solidFill>
                            <a:srgbClr val="000000"/>
                          </a:solidFill>
                          <a:latin typeface="Aptos"/>
                        </a:rPr>
                        <a:t>Quản lý cơ sở dữ liệu lưu trữ người dùng, bộ thẻ, thẻ từ, tiến độ học, cài đặt</a:t>
                      </a:r>
                    </a:p>
                  </a:txBody>
                  <a:tcPr/>
                </a:tc>
                <a:extLst>
                  <a:ext uri="{0D108BD9-81ED-4DB2-BD59-A6C34878D82A}">
                    <a16:rowId xmlns:a16="http://schemas.microsoft.com/office/drawing/2014/main" val="4044669500"/>
                  </a:ext>
                </a:extLst>
              </a:tr>
              <a:tr h="645388">
                <a:tc>
                  <a:txBody>
                    <a:bodyPr/>
                    <a:lstStyle/>
                    <a:p>
                      <a:pPr algn="ctr"/>
                      <a:endParaRPr lang="vi-VN"/>
                    </a:p>
                  </a:txBody>
                  <a:tcPr/>
                </a:tc>
                <a:tc>
                  <a:txBody>
                    <a:bodyPr/>
                    <a:lstStyle/>
                    <a:p>
                      <a:pPr lvl="1" algn="l">
                        <a:buNone/>
                      </a:pPr>
                      <a:r>
                        <a:rPr lang="vi-VN" sz="2200" b="0" i="0" u="none" strike="noStrike" noProof="0">
                          <a:solidFill>
                            <a:srgbClr val="000000"/>
                          </a:solidFill>
                          <a:latin typeface="Aptos"/>
                        </a:rPr>
                        <a:t>Xây dựng </a:t>
                      </a:r>
                      <a:r>
                        <a:rPr lang="vi-VN" sz="2200" b="0" i="0" u="none" strike="noStrike" noProof="0" err="1">
                          <a:solidFill>
                            <a:srgbClr val="000000"/>
                          </a:solidFill>
                          <a:latin typeface="Aptos"/>
                        </a:rPr>
                        <a:t>logic</a:t>
                      </a:r>
                      <a:r>
                        <a:rPr lang="vi-VN" sz="2200" b="0" i="0" u="none" strike="noStrike" noProof="0">
                          <a:solidFill>
                            <a:srgbClr val="000000"/>
                          </a:solidFill>
                          <a:latin typeface="Aptos"/>
                        </a:rPr>
                        <a:t> nghiệp vụ và truy vấn cơ sở dữ liệu</a:t>
                      </a:r>
                    </a:p>
                  </a:txBody>
                  <a:tcPr/>
                </a:tc>
                <a:extLst>
                  <a:ext uri="{0D108BD9-81ED-4DB2-BD59-A6C34878D82A}">
                    <a16:rowId xmlns:a16="http://schemas.microsoft.com/office/drawing/2014/main" val="2729096651"/>
                  </a:ext>
                </a:extLst>
              </a:tr>
              <a:tr h="892786">
                <a:tc>
                  <a:txBody>
                    <a:bodyPr/>
                    <a:lstStyle/>
                    <a:p>
                      <a:pPr algn="ctr"/>
                      <a:endParaRPr lang="vi-VN"/>
                    </a:p>
                    <a:p>
                      <a:pPr lvl="0" algn="ctr">
                        <a:buNone/>
                      </a:pPr>
                      <a:endParaRPr lang="vi-VN"/>
                    </a:p>
                  </a:txBody>
                  <a:tcPr/>
                </a:tc>
                <a:tc>
                  <a:txBody>
                    <a:bodyPr/>
                    <a:lstStyle/>
                    <a:p>
                      <a:pPr lvl="1" algn="l">
                        <a:buNone/>
                      </a:pPr>
                      <a:r>
                        <a:rPr lang="en-SG" sz="2200" b="0" i="0" u="none" strike="noStrike" noProof="0">
                          <a:solidFill>
                            <a:srgbClr val="000000"/>
                          </a:solidFill>
                          <a:latin typeface="Aptos"/>
                        </a:rPr>
                        <a:t>Quản </a:t>
                      </a:r>
                      <a:r>
                        <a:rPr lang="en-SG" sz="2200" b="0" i="0" u="none" strike="noStrike" noProof="0" err="1">
                          <a:solidFill>
                            <a:srgbClr val="000000"/>
                          </a:solidFill>
                          <a:latin typeface="Aptos"/>
                        </a:rPr>
                        <a:t>lý</a:t>
                      </a:r>
                      <a:r>
                        <a:rPr lang="en-SG" sz="2200" b="0" i="0" u="none" strike="noStrike" noProof="0">
                          <a:solidFill>
                            <a:srgbClr val="000000"/>
                          </a:solidFill>
                          <a:latin typeface="Aptos"/>
                        </a:rPr>
                        <a:t> </a:t>
                      </a:r>
                      <a:r>
                        <a:rPr lang="en-SG" sz="2200" b="0" i="0" u="none" strike="noStrike" noProof="0" err="1">
                          <a:solidFill>
                            <a:srgbClr val="000000"/>
                          </a:solidFill>
                          <a:latin typeface="Aptos"/>
                        </a:rPr>
                        <a:t>mã</a:t>
                      </a:r>
                      <a:r>
                        <a:rPr lang="en-SG" sz="2200" b="0" i="0" u="none" strike="noStrike" noProof="0">
                          <a:solidFill>
                            <a:srgbClr val="000000"/>
                          </a:solidFill>
                          <a:latin typeface="Aptos"/>
                        </a:rPr>
                        <a:t> </a:t>
                      </a:r>
                      <a:r>
                        <a:rPr lang="en-SG" sz="2200" b="0" i="0" u="none" strike="noStrike" noProof="0" err="1">
                          <a:solidFill>
                            <a:srgbClr val="000000"/>
                          </a:solidFill>
                          <a:latin typeface="Aptos"/>
                        </a:rPr>
                        <a:t>nguồn</a:t>
                      </a:r>
                      <a:r>
                        <a:rPr lang="en-SG" sz="2200" b="0" i="0" u="none" strike="noStrike" noProof="0">
                          <a:solidFill>
                            <a:srgbClr val="000000"/>
                          </a:solidFill>
                          <a:latin typeface="Aptos"/>
                        </a:rPr>
                        <a:t>, </a:t>
                      </a:r>
                      <a:r>
                        <a:rPr lang="en-SG" sz="2200" b="0" i="0" u="none" strike="noStrike" noProof="0" err="1">
                          <a:solidFill>
                            <a:srgbClr val="000000"/>
                          </a:solidFill>
                          <a:latin typeface="Aptos"/>
                        </a:rPr>
                        <a:t>phối</a:t>
                      </a:r>
                      <a:r>
                        <a:rPr lang="en-SG" sz="2200" b="0" i="0" u="none" strike="noStrike" noProof="0">
                          <a:solidFill>
                            <a:srgbClr val="000000"/>
                          </a:solidFill>
                          <a:latin typeface="Aptos"/>
                        </a:rPr>
                        <a:t> </a:t>
                      </a:r>
                      <a:r>
                        <a:rPr lang="en-SG" sz="2200" b="0" i="0" u="none" strike="noStrike" noProof="0" err="1">
                          <a:solidFill>
                            <a:srgbClr val="000000"/>
                          </a:solidFill>
                          <a:latin typeface="Aptos"/>
                        </a:rPr>
                        <a:t>hợp</a:t>
                      </a:r>
                      <a:r>
                        <a:rPr lang="en-SG" sz="2200" b="0" i="0" u="none" strike="noStrike" noProof="0">
                          <a:solidFill>
                            <a:srgbClr val="000000"/>
                          </a:solidFill>
                          <a:latin typeface="Aptos"/>
                        </a:rPr>
                        <a:t> </a:t>
                      </a:r>
                      <a:r>
                        <a:rPr lang="en-SG" sz="2200" b="0" i="0" u="none" strike="noStrike" noProof="0" err="1">
                          <a:solidFill>
                            <a:srgbClr val="000000"/>
                          </a:solidFill>
                          <a:latin typeface="Aptos"/>
                        </a:rPr>
                        <a:t>làm</a:t>
                      </a:r>
                      <a:r>
                        <a:rPr lang="en-SG" sz="2200" b="0" i="0" u="none" strike="noStrike" noProof="0">
                          <a:solidFill>
                            <a:srgbClr val="000000"/>
                          </a:solidFill>
                          <a:latin typeface="Aptos"/>
                        </a:rPr>
                        <a:t> </a:t>
                      </a:r>
                      <a:r>
                        <a:rPr lang="en-SG" sz="2200" b="0" i="0" u="none" strike="noStrike" noProof="0" err="1">
                          <a:solidFill>
                            <a:srgbClr val="000000"/>
                          </a:solidFill>
                          <a:latin typeface="Aptos"/>
                        </a:rPr>
                        <a:t>việc</a:t>
                      </a:r>
                      <a:r>
                        <a:rPr lang="en-SG" sz="2200" b="0" i="0" u="none" strike="noStrike" noProof="0">
                          <a:solidFill>
                            <a:srgbClr val="000000"/>
                          </a:solidFill>
                          <a:latin typeface="Aptos"/>
                        </a:rPr>
                        <a:t> </a:t>
                      </a:r>
                      <a:r>
                        <a:rPr lang="en-SG" sz="2200" b="0" i="0" u="none" strike="noStrike" noProof="0" err="1">
                          <a:solidFill>
                            <a:srgbClr val="000000"/>
                          </a:solidFill>
                          <a:latin typeface="Aptos"/>
                        </a:rPr>
                        <a:t>nhóm</a:t>
                      </a:r>
                      <a:r>
                        <a:rPr lang="en-SG" sz="2200" b="0" i="0" u="none" strike="noStrike" noProof="0">
                          <a:solidFill>
                            <a:srgbClr val="000000"/>
                          </a:solidFill>
                          <a:latin typeface="Aptos"/>
                        </a:rPr>
                        <a:t>, </a:t>
                      </a:r>
                      <a:r>
                        <a:rPr lang="en-SG" sz="2200" b="0" i="0" u="none" strike="noStrike" noProof="0" err="1">
                          <a:solidFill>
                            <a:srgbClr val="000000"/>
                          </a:solidFill>
                          <a:latin typeface="Aptos"/>
                        </a:rPr>
                        <a:t>theo</a:t>
                      </a:r>
                      <a:r>
                        <a:rPr lang="en-SG" sz="2200" b="0" i="0" u="none" strike="noStrike" noProof="0">
                          <a:solidFill>
                            <a:srgbClr val="000000"/>
                          </a:solidFill>
                          <a:latin typeface="Aptos"/>
                        </a:rPr>
                        <a:t> </a:t>
                      </a:r>
                      <a:r>
                        <a:rPr lang="en-SG" sz="2200" b="0" i="0" u="none" strike="noStrike" noProof="0" err="1">
                          <a:solidFill>
                            <a:srgbClr val="000000"/>
                          </a:solidFill>
                          <a:latin typeface="Aptos"/>
                        </a:rPr>
                        <a:t>dõi</a:t>
                      </a:r>
                      <a:r>
                        <a:rPr lang="en-SG" sz="2200" b="0" i="0" u="none" strike="noStrike" noProof="0">
                          <a:solidFill>
                            <a:srgbClr val="000000"/>
                          </a:solidFill>
                          <a:latin typeface="Aptos"/>
                        </a:rPr>
                        <a:t> </a:t>
                      </a:r>
                      <a:r>
                        <a:rPr lang="en-SG" sz="2200" b="0" i="0" u="none" strike="noStrike" noProof="0" err="1">
                          <a:solidFill>
                            <a:srgbClr val="000000"/>
                          </a:solidFill>
                          <a:latin typeface="Aptos"/>
                        </a:rPr>
                        <a:t>lịch</a:t>
                      </a:r>
                      <a:r>
                        <a:rPr lang="en-SG" sz="2200" b="0" i="0" u="none" strike="noStrike" noProof="0">
                          <a:solidFill>
                            <a:srgbClr val="000000"/>
                          </a:solidFill>
                          <a:latin typeface="Aptos"/>
                        </a:rPr>
                        <a:t> </a:t>
                      </a:r>
                      <a:r>
                        <a:rPr lang="en-SG" sz="2200" b="0" i="0" u="none" strike="noStrike" noProof="0" err="1">
                          <a:solidFill>
                            <a:srgbClr val="000000"/>
                          </a:solidFill>
                          <a:latin typeface="Aptos"/>
                        </a:rPr>
                        <a:t>sử</a:t>
                      </a:r>
                      <a:endParaRPr lang="vi-VN" sz="2200" b="0" i="0" u="none" strike="noStrike" noProof="0">
                        <a:solidFill>
                          <a:srgbClr val="000000"/>
                        </a:solidFill>
                        <a:latin typeface="Aptos"/>
                      </a:endParaRPr>
                    </a:p>
                  </a:txBody>
                  <a:tcPr/>
                </a:tc>
                <a:extLst>
                  <a:ext uri="{0D108BD9-81ED-4DB2-BD59-A6C34878D82A}">
                    <a16:rowId xmlns:a16="http://schemas.microsoft.com/office/drawing/2014/main" val="2098991987"/>
                  </a:ext>
                </a:extLst>
              </a:tr>
              <a:tr h="645388">
                <a:tc>
                  <a:txBody>
                    <a:bodyPr/>
                    <a:lstStyle/>
                    <a:p>
                      <a:pPr lvl="0" algn="ctr">
                        <a:buNone/>
                      </a:pPr>
                      <a:endParaRPr lang="vi-VN"/>
                    </a:p>
                  </a:txBody>
                  <a:tcPr/>
                </a:tc>
                <a:tc>
                  <a:txBody>
                    <a:bodyPr/>
                    <a:lstStyle/>
                    <a:p>
                      <a:pPr lvl="1" algn="l">
                        <a:buNone/>
                      </a:pPr>
                      <a:r>
                        <a:rPr lang="vi-VN" sz="2200" b="0" i="0" u="none" strike="noStrike" noProof="0">
                          <a:solidFill>
                            <a:srgbClr val="000000"/>
                          </a:solidFill>
                          <a:latin typeface="Aptos"/>
                        </a:rPr>
                        <a:t>Thiết kế giao diện </a:t>
                      </a:r>
                      <a:r>
                        <a:rPr lang="vi-VN" sz="2200" b="0" i="0" u="none" strike="noStrike" noProof="0" err="1">
                          <a:solidFill>
                            <a:srgbClr val="000000"/>
                          </a:solidFill>
                          <a:latin typeface="Aptos"/>
                        </a:rPr>
                        <a:t>web</a:t>
                      </a:r>
                      <a:endParaRPr lang="en-SG" sz="2200" b="0" i="0" u="none" strike="noStrike" noProof="0">
                        <a:solidFill>
                          <a:srgbClr val="000000"/>
                        </a:solidFill>
                        <a:latin typeface="Aptos"/>
                      </a:endParaRPr>
                    </a:p>
                  </a:txBody>
                  <a:tcPr/>
                </a:tc>
                <a:extLst>
                  <a:ext uri="{0D108BD9-81ED-4DB2-BD59-A6C34878D82A}">
                    <a16:rowId xmlns:a16="http://schemas.microsoft.com/office/drawing/2014/main" val="155429267"/>
                  </a:ext>
                </a:extLst>
              </a:tr>
            </a:tbl>
          </a:graphicData>
        </a:graphic>
      </p:graphicFrame>
      <p:pic>
        <p:nvPicPr>
          <p:cNvPr id="1026" name="Picture 2">
            <a:extLst>
              <a:ext uri="{FF2B5EF4-FFF2-40B4-BE49-F238E27FC236}">
                <a16:creationId xmlns:a16="http://schemas.microsoft.com/office/drawing/2014/main" id="{7C653032-6100-AAD1-AEBF-1C0E66F4DE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4416" y="4407539"/>
            <a:ext cx="1808403" cy="101601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quot;PostgreSQL&quot; Icon - Download for free – Iconduck">
            <a:extLst>
              <a:ext uri="{FF2B5EF4-FFF2-40B4-BE49-F238E27FC236}">
                <a16:creationId xmlns:a16="http://schemas.microsoft.com/office/drawing/2014/main" id="{318C3A49-4474-F316-BDC0-2D5F78A6B2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9526" y="3187198"/>
            <a:ext cx="555406" cy="56611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quot;python&quot; Icon - Download for free – Iconduck">
            <a:extLst>
              <a:ext uri="{FF2B5EF4-FFF2-40B4-BE49-F238E27FC236}">
                <a16:creationId xmlns:a16="http://schemas.microsoft.com/office/drawing/2014/main" id="{0AC1DC32-A0B2-E6F0-8AE7-2BBF4F409C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9366" y="2377144"/>
            <a:ext cx="565566" cy="54524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stah* Viewer | モデリングツールastahの図を閲覧・共有できる無償ビューア">
            <a:extLst>
              <a:ext uri="{FF2B5EF4-FFF2-40B4-BE49-F238E27FC236}">
                <a16:creationId xmlns:a16="http://schemas.microsoft.com/office/drawing/2014/main" id="{E42C91EE-BE97-EB7F-11B5-916BC44BD0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9702" y="1715516"/>
            <a:ext cx="618505" cy="56770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Programmierung in Java - Informatik leicht gemacht!">
            <a:extLst>
              <a:ext uri="{FF2B5EF4-FFF2-40B4-BE49-F238E27FC236}">
                <a16:creationId xmlns:a16="http://schemas.microsoft.com/office/drawing/2014/main" id="{8CBA17DD-3BA6-869E-9EE2-7FBB1F6FA3B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517" t="19320" r="52658" b="28691"/>
          <a:stretch>
            <a:fillRect/>
          </a:stretch>
        </p:blipFill>
        <p:spPr bwMode="auto">
          <a:xfrm>
            <a:off x="2411588" y="3830254"/>
            <a:ext cx="434060" cy="6367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Ứng dụng NiceGUI theo mô hình đăng ký? : r/nicegui">
            <a:extLst>
              <a:ext uri="{FF2B5EF4-FFF2-40B4-BE49-F238E27FC236}">
                <a16:creationId xmlns:a16="http://schemas.microsoft.com/office/drawing/2014/main" id="{00B192A0-FDC7-E5CD-2CF7-E3F27786AF50}"/>
              </a:ext>
            </a:extLst>
          </p:cNvPr>
          <p:cNvPicPr>
            <a:picLocks noChangeAspect="1"/>
          </p:cNvPicPr>
          <p:nvPr/>
        </p:nvPicPr>
        <p:blipFill>
          <a:blip r:embed="rId7"/>
          <a:stretch>
            <a:fillRect/>
          </a:stretch>
        </p:blipFill>
        <p:spPr>
          <a:xfrm>
            <a:off x="2329526" y="5436164"/>
            <a:ext cx="558800" cy="684500"/>
          </a:xfrm>
          <a:prstGeom prst="rect">
            <a:avLst/>
          </a:prstGeom>
        </p:spPr>
      </p:pic>
    </p:spTree>
    <p:extLst>
      <p:ext uri="{BB962C8B-B14F-4D97-AF65-F5344CB8AC3E}">
        <p14:creationId xmlns:p14="http://schemas.microsoft.com/office/powerpoint/2010/main" val="2210606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3250"/>
                                        <p:tgtEl>
                                          <p:spTgt spid="3"/>
                                        </p:tgtEl>
                                      </p:cBhvr>
                                    </p:animEffect>
                                  </p:childTnLst>
                                </p:cTn>
                              </p:par>
                              <p:par>
                                <p:cTn id="12" presetID="14" presetClass="entr" presetSubtype="10" fill="hold" nodeType="withEffect">
                                  <p:stCondLst>
                                    <p:cond delay="500"/>
                                  </p:stCondLst>
                                  <p:childTnLst>
                                    <p:set>
                                      <p:cBhvr>
                                        <p:cTn id="13" dur="1" fill="hold">
                                          <p:stCondLst>
                                            <p:cond delay="0"/>
                                          </p:stCondLst>
                                        </p:cTn>
                                        <p:tgtEl>
                                          <p:spTgt spid="2050"/>
                                        </p:tgtEl>
                                        <p:attrNameLst>
                                          <p:attrName>style.visibility</p:attrName>
                                        </p:attrNameLst>
                                      </p:cBhvr>
                                      <p:to>
                                        <p:strVal val="visible"/>
                                      </p:to>
                                    </p:set>
                                    <p:animEffect transition="in" filter="randombar(horizontal)">
                                      <p:cBhvr>
                                        <p:cTn id="14" dur="500"/>
                                        <p:tgtEl>
                                          <p:spTgt spid="2050"/>
                                        </p:tgtEl>
                                      </p:cBhvr>
                                    </p:animEffect>
                                  </p:childTnLst>
                                </p:cTn>
                              </p:par>
                              <p:par>
                                <p:cTn id="15" presetID="14" presetClass="entr" presetSubtype="10" fill="hold" nodeType="withEffect">
                                  <p:stCondLst>
                                    <p:cond delay="750"/>
                                  </p:stCondLst>
                                  <p:childTnLst>
                                    <p:set>
                                      <p:cBhvr>
                                        <p:cTn id="16" dur="1" fill="hold">
                                          <p:stCondLst>
                                            <p:cond delay="0"/>
                                          </p:stCondLst>
                                        </p:cTn>
                                        <p:tgtEl>
                                          <p:spTgt spid="2056"/>
                                        </p:tgtEl>
                                        <p:attrNameLst>
                                          <p:attrName>style.visibility</p:attrName>
                                        </p:attrNameLst>
                                      </p:cBhvr>
                                      <p:to>
                                        <p:strVal val="visible"/>
                                      </p:to>
                                    </p:set>
                                    <p:animEffect transition="in" filter="randombar(horizontal)">
                                      <p:cBhvr>
                                        <p:cTn id="17" dur="500"/>
                                        <p:tgtEl>
                                          <p:spTgt spid="2056"/>
                                        </p:tgtEl>
                                      </p:cBhvr>
                                    </p:animEffect>
                                  </p:childTnLst>
                                </p:cTn>
                              </p:par>
                              <p:par>
                                <p:cTn id="18" presetID="14" presetClass="entr" presetSubtype="10" fill="hold" nodeType="withEffect">
                                  <p:stCondLst>
                                    <p:cond delay="1250"/>
                                  </p:stCondLst>
                                  <p:childTnLst>
                                    <p:set>
                                      <p:cBhvr>
                                        <p:cTn id="19" dur="1" fill="hold">
                                          <p:stCondLst>
                                            <p:cond delay="0"/>
                                          </p:stCondLst>
                                        </p:cTn>
                                        <p:tgtEl>
                                          <p:spTgt spid="2054"/>
                                        </p:tgtEl>
                                        <p:attrNameLst>
                                          <p:attrName>style.visibility</p:attrName>
                                        </p:attrNameLst>
                                      </p:cBhvr>
                                      <p:to>
                                        <p:strVal val="visible"/>
                                      </p:to>
                                    </p:set>
                                    <p:animEffect transition="in" filter="randombar(horizontal)">
                                      <p:cBhvr>
                                        <p:cTn id="20" dur="500"/>
                                        <p:tgtEl>
                                          <p:spTgt spid="2054"/>
                                        </p:tgtEl>
                                      </p:cBhvr>
                                    </p:animEffect>
                                  </p:childTnLst>
                                </p:cTn>
                              </p:par>
                              <p:par>
                                <p:cTn id="21" presetID="14" presetClass="entr" presetSubtype="10" fill="hold" nodeType="withEffect">
                                  <p:stCondLst>
                                    <p:cond delay="1500"/>
                                  </p:stCondLst>
                                  <p:childTnLst>
                                    <p:set>
                                      <p:cBhvr>
                                        <p:cTn id="22" dur="1" fill="hold">
                                          <p:stCondLst>
                                            <p:cond delay="0"/>
                                          </p:stCondLst>
                                        </p:cTn>
                                        <p:tgtEl>
                                          <p:spTgt spid="2058"/>
                                        </p:tgtEl>
                                        <p:attrNameLst>
                                          <p:attrName>style.visibility</p:attrName>
                                        </p:attrNameLst>
                                      </p:cBhvr>
                                      <p:to>
                                        <p:strVal val="visible"/>
                                      </p:to>
                                    </p:set>
                                    <p:animEffect transition="in" filter="randombar(horizontal)">
                                      <p:cBhvr>
                                        <p:cTn id="23" dur="500"/>
                                        <p:tgtEl>
                                          <p:spTgt spid="2058"/>
                                        </p:tgtEl>
                                      </p:cBhvr>
                                    </p:animEffect>
                                  </p:childTnLst>
                                </p:cTn>
                              </p:par>
                              <p:par>
                                <p:cTn id="24" presetID="14" presetClass="entr" presetSubtype="10" fill="hold" nodeType="withEffect">
                                  <p:stCondLst>
                                    <p:cond delay="2000"/>
                                  </p:stCondLst>
                                  <p:childTnLst>
                                    <p:set>
                                      <p:cBhvr>
                                        <p:cTn id="25" dur="1" fill="hold">
                                          <p:stCondLst>
                                            <p:cond delay="0"/>
                                          </p:stCondLst>
                                        </p:cTn>
                                        <p:tgtEl>
                                          <p:spTgt spid="1026"/>
                                        </p:tgtEl>
                                        <p:attrNameLst>
                                          <p:attrName>style.visibility</p:attrName>
                                        </p:attrNameLst>
                                      </p:cBhvr>
                                      <p:to>
                                        <p:strVal val="visible"/>
                                      </p:to>
                                    </p:set>
                                    <p:animEffect transition="in" filter="randombar(horizontal)">
                                      <p:cBhvr>
                                        <p:cTn id="26" dur="500"/>
                                        <p:tgtEl>
                                          <p:spTgt spid="1026"/>
                                        </p:tgtEl>
                                      </p:cBhvr>
                                    </p:animEffect>
                                  </p:childTnLst>
                                </p:cTn>
                              </p:par>
                              <p:par>
                                <p:cTn id="27" presetID="14" presetClass="entr" presetSubtype="10" fill="hold" nodeType="withEffect">
                                  <p:stCondLst>
                                    <p:cond delay="2500"/>
                                  </p:stCondLst>
                                  <p:childTnLst>
                                    <p:set>
                                      <p:cBhvr>
                                        <p:cTn id="28" dur="1" fill="hold">
                                          <p:stCondLst>
                                            <p:cond delay="0"/>
                                          </p:stCondLst>
                                        </p:cTn>
                                        <p:tgtEl>
                                          <p:spTgt spid="7"/>
                                        </p:tgtEl>
                                        <p:attrNameLst>
                                          <p:attrName>style.visibility</p:attrName>
                                        </p:attrNameLst>
                                      </p:cBhvr>
                                      <p:to>
                                        <p:strVal val="visible"/>
                                      </p:to>
                                    </p:set>
                                    <p:animEffect transition="in" filter="randombar(horizontal)">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DB74D-46B3-4FC1-2610-86AF863762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3E0620-9E3B-6416-781C-176819663163}"/>
              </a:ext>
            </a:extLst>
          </p:cNvPr>
          <p:cNvSpPr>
            <a:spLocks noGrp="1"/>
          </p:cNvSpPr>
          <p:nvPr>
            <p:ph type="title"/>
          </p:nvPr>
        </p:nvSpPr>
        <p:spPr/>
        <p:txBody>
          <a:bodyPr/>
          <a:lstStyle/>
          <a:p>
            <a:r>
              <a:rPr lang="vi-VN"/>
              <a:t>II.</a:t>
            </a:r>
            <a:r>
              <a:rPr lang="vi-VN" b="0">
                <a:ln w="0"/>
                <a:solidFill>
                  <a:schemeClr val="tx2"/>
                </a:solidFill>
                <a:effectLst>
                  <a:outerShdw blurRad="38100" dist="25400" dir="5400000" algn="ctr" rotWithShape="0">
                    <a:srgbClr val="6E747A">
                      <a:alpha val="43000"/>
                    </a:srgbClr>
                  </a:outerShdw>
                </a:effectLst>
                <a:latin typeface="Arial"/>
                <a:ea typeface="DejaVu Sans"/>
                <a:cs typeface="DejaVu Sans"/>
              </a:rPr>
              <a:t> </a:t>
            </a:r>
            <a:r>
              <a:rPr lang="vi-VN" b="0">
                <a:ln w="0"/>
                <a:effectLst>
                  <a:outerShdw blurRad="38100" dist="25400" dir="5400000" algn="ctr" rotWithShape="0">
                    <a:srgbClr val="6E747A">
                      <a:alpha val="43000"/>
                    </a:srgbClr>
                  </a:outerShdw>
                </a:effectLst>
                <a:latin typeface="Arial"/>
                <a:ea typeface="DejaVu Sans"/>
                <a:cs typeface="DejaVu Sans"/>
              </a:rPr>
              <a:t>CÔNG NGHỆ SỬ DỤNG</a:t>
            </a:r>
            <a:br>
              <a:rPr lang="en-US" b="0">
                <a:ln w="0"/>
                <a:solidFill>
                  <a:schemeClr val="tx2"/>
                </a:solidFill>
                <a:effectLst>
                  <a:outerShdw blurRad="38100" dist="25400" dir="5400000" algn="ctr" rotWithShape="0">
                    <a:srgbClr val="6E747A">
                      <a:alpha val="43000"/>
                    </a:srgbClr>
                  </a:outerShdw>
                </a:effectLst>
                <a:latin typeface="Arial"/>
                <a:ea typeface="DejaVu Sans"/>
                <a:cs typeface="DejaVu Sans"/>
              </a:rPr>
            </a:br>
            <a:endParaRPr lang="en-US"/>
          </a:p>
        </p:txBody>
      </p:sp>
      <p:sp>
        <p:nvSpPr>
          <p:cNvPr id="4" name="Slide Number Placeholder 3">
            <a:extLst>
              <a:ext uri="{FF2B5EF4-FFF2-40B4-BE49-F238E27FC236}">
                <a16:creationId xmlns:a16="http://schemas.microsoft.com/office/drawing/2014/main" id="{E4658862-0281-AB47-9CB2-CD89E8419D67}"/>
              </a:ext>
            </a:extLst>
          </p:cNvPr>
          <p:cNvSpPr>
            <a:spLocks noGrp="1"/>
          </p:cNvSpPr>
          <p:nvPr>
            <p:ph type="sldNum" sz="quarter" idx="12"/>
          </p:nvPr>
        </p:nvSpPr>
        <p:spPr/>
        <p:txBody>
          <a:bodyPr/>
          <a:lstStyle/>
          <a:p>
            <a:fld id="{9EA0BE3B-158A-4EDF-80DC-E394A0D1600F}" type="slidenum">
              <a:rPr lang="en-US" smtClean="0"/>
              <a:pPr/>
              <a:t>6</a:t>
            </a:fld>
            <a:endParaRPr lang="en-US"/>
          </a:p>
        </p:txBody>
      </p:sp>
      <p:sp>
        <p:nvSpPr>
          <p:cNvPr id="6" name="Hộp Văn bản 5">
            <a:extLst>
              <a:ext uri="{FF2B5EF4-FFF2-40B4-BE49-F238E27FC236}">
                <a16:creationId xmlns:a16="http://schemas.microsoft.com/office/drawing/2014/main" id="{136643C6-92E5-7F52-B482-B5F51BEFD3D0}"/>
              </a:ext>
            </a:extLst>
          </p:cNvPr>
          <p:cNvSpPr txBox="1"/>
          <p:nvPr/>
        </p:nvSpPr>
        <p:spPr>
          <a:xfrm>
            <a:off x="338736" y="1002890"/>
            <a:ext cx="11560975" cy="4924425"/>
          </a:xfrm>
          <a:prstGeom prst="rect">
            <a:avLst/>
          </a:prstGeom>
          <a:noFill/>
        </p:spPr>
        <p:txBody>
          <a:bodyPr wrap="square" lIns="91440" tIns="45720" rIns="91440" bIns="45720" rtlCol="0" anchor="t">
            <a:spAutoFit/>
          </a:bodyPr>
          <a:lstStyle/>
          <a:p>
            <a:r>
              <a:rPr lang="vi-VN" sz="2400" b="1">
                <a:latin typeface="Arial"/>
                <a:cs typeface="Arial"/>
              </a:rPr>
              <a:t>Công nghệ API của Google Gemini trong Dự án</a:t>
            </a:r>
            <a:r>
              <a:rPr lang="vi-VN">
                <a:latin typeface="Arial"/>
                <a:cs typeface="Arial"/>
              </a:rPr>
              <a:t>:</a:t>
            </a:r>
          </a:p>
          <a:p>
            <a:endParaRPr lang="vi-VN" sz="1100">
              <a:latin typeface="Arial"/>
              <a:cs typeface="Arial"/>
            </a:endParaRPr>
          </a:p>
          <a:p>
            <a:r>
              <a:rPr lang="vi-VN" sz="2000" b="1">
                <a:latin typeface="Arial"/>
                <a:cs typeface="Arial"/>
              </a:rPr>
              <a:t>1. Sinh data cho Card_back</a:t>
            </a:r>
            <a:r>
              <a:rPr lang="vi-VN">
                <a:latin typeface="Arial"/>
                <a:cs typeface="Arial"/>
              </a:rPr>
              <a:t>:</a:t>
            </a:r>
          </a:p>
          <a:p>
            <a:pPr marL="800100" lvl="1" indent="-342900">
              <a:buFont typeface="Arial" panose="020B0604020202020204" pitchFamily="34" charset="0"/>
              <a:buChar char="•"/>
            </a:pPr>
            <a:r>
              <a:rPr lang="vi-VN" b="1">
                <a:latin typeface="Arial"/>
                <a:cs typeface="Arial"/>
              </a:rPr>
              <a:t>Mục tiêu: </a:t>
            </a:r>
            <a:r>
              <a:rPr lang="vi-VN">
                <a:latin typeface="Arial"/>
                <a:cs typeface="Arial"/>
              </a:rPr>
              <a:t>Tự động tạo nội dung của Card_back với class BackFlashcardPrompt.</a:t>
            </a:r>
          </a:p>
          <a:p>
            <a:pPr marL="800100" lvl="1" indent="-342900">
              <a:buFont typeface="Arial" panose="020B0604020202020204" pitchFamily="34" charset="0"/>
              <a:buChar char="•"/>
            </a:pPr>
            <a:r>
              <a:rPr lang="vi-VN" b="1">
                <a:latin typeface="Arial"/>
                <a:cs typeface="Arial"/>
              </a:rPr>
              <a:t>Cơ chế</a:t>
            </a:r>
            <a:r>
              <a:rPr lang="vi-VN">
                <a:latin typeface="Arial"/>
                <a:cs typeface="Arial"/>
              </a:rPr>
              <a:t>:</a:t>
            </a:r>
          </a:p>
          <a:p>
            <a:pPr marL="1257300" lvl="2" indent="-342900">
              <a:buFont typeface="Wingdings"/>
              <a:buChar char="§"/>
            </a:pPr>
            <a:r>
              <a:rPr lang="vi-VN">
                <a:latin typeface="Arial"/>
                <a:cs typeface="Arial"/>
              </a:rPr>
              <a:t>Nhận thông tin đầu vào Card_front.</a:t>
            </a:r>
          </a:p>
          <a:p>
            <a:pPr marL="1257300" lvl="2" indent="-342900">
              <a:buFont typeface="Wingdings"/>
              <a:buChar char="§"/>
            </a:pPr>
            <a:r>
              <a:rPr lang="vi-VN">
                <a:latin typeface="Arial"/>
                <a:cs typeface="Arial"/>
              </a:rPr>
              <a:t>Tạo prompt.</a:t>
            </a:r>
          </a:p>
          <a:p>
            <a:pPr marL="1257300" lvl="2" indent="-342900">
              <a:buFont typeface="Wingdings"/>
              <a:buChar char="§"/>
            </a:pPr>
            <a:r>
              <a:rPr lang="vi-VN">
                <a:latin typeface="Arial"/>
                <a:cs typeface="Arial"/>
              </a:rPr>
              <a:t>Gọi API Gemini để sinh data.</a:t>
            </a:r>
          </a:p>
          <a:p>
            <a:pPr marL="1257300" lvl="2" indent="-342900">
              <a:buFont typeface="Wingdings"/>
              <a:buChar char="§"/>
            </a:pPr>
            <a:r>
              <a:rPr lang="vi-VN">
                <a:latin typeface="Arial"/>
                <a:cs typeface="Arial"/>
              </a:rPr>
              <a:t>Nội dung Card_back nhận được sẽ được lưu trữ vào DB.</a:t>
            </a:r>
          </a:p>
          <a:p>
            <a:pPr marL="1257300" lvl="2" indent="-342900">
              <a:buFont typeface="Wingdings"/>
              <a:buChar char="§"/>
            </a:pPr>
            <a:r>
              <a:rPr lang="vi-VN">
                <a:latin typeface="Arial"/>
                <a:cs typeface="Arial"/>
              </a:rPr>
              <a:t>Hiển thị nội dung đó trên giao diện người dùng</a:t>
            </a:r>
          </a:p>
          <a:p>
            <a:pPr marL="1257300" lvl="2" indent="-342900">
              <a:buFont typeface="Wingdings"/>
              <a:buChar char="§"/>
            </a:pPr>
            <a:endParaRPr lang="vi-VN">
              <a:latin typeface="Arial"/>
              <a:cs typeface="Arial"/>
            </a:endParaRPr>
          </a:p>
          <a:p>
            <a:pPr marL="457200" lvl="3"/>
            <a:r>
              <a:rPr lang="vi-VN" b="1">
                <a:latin typeface="Arial"/>
                <a:cs typeface="Arial"/>
              </a:rPr>
              <a:t>Điểm mạnh:</a:t>
            </a:r>
          </a:p>
          <a:p>
            <a:pPr marL="742950" lvl="3" indent="-285750">
              <a:buFont typeface="Calibri"/>
              <a:buChar char="-"/>
            </a:pPr>
            <a:r>
              <a:rPr lang="vi-VN">
                <a:latin typeface="Arial"/>
                <a:cs typeface="Arial"/>
              </a:rPr>
              <a:t>Khả năng phân tích và tổng hợp thông tin từ hàng tỷ văn bản</a:t>
            </a:r>
            <a:endParaRPr lang="vi-VN">
              <a:latin typeface="Arial" panose="020B0604020202020204" pitchFamily="34" charset="0"/>
              <a:cs typeface="Arial" panose="020B0604020202020204" pitchFamily="34" charset="0"/>
            </a:endParaRPr>
          </a:p>
          <a:p>
            <a:pPr marL="742950" lvl="3" indent="-285750">
              <a:buFont typeface="Calibri"/>
              <a:buChar char="-"/>
            </a:pPr>
            <a:r>
              <a:rPr lang="vi-VN">
                <a:latin typeface="Arial"/>
                <a:cs typeface="Arial"/>
              </a:rPr>
              <a:t>Tạo ra các giải thích chi tiết, chính xác và có ngữ cảnh cho mặt sau của flashcard</a:t>
            </a:r>
            <a:endParaRPr lang="vi-VN">
              <a:latin typeface="Arial"/>
              <a:cs typeface="Arial" panose="020B0604020202020204" pitchFamily="34" charset="0"/>
            </a:endParaRPr>
          </a:p>
          <a:p>
            <a:pPr marL="742950" lvl="3" indent="-285750">
              <a:buFont typeface="Calibri"/>
              <a:buChar char="-"/>
            </a:pPr>
            <a:r>
              <a:rPr lang="vi-VN">
                <a:latin typeface="Arial"/>
                <a:cs typeface="Arial"/>
              </a:rPr>
              <a:t>Cung cấp các ví dụ đa dạng, trường hợp sử dụng, và thông tin liên quan</a:t>
            </a:r>
            <a:endParaRPr lang="vi-VN">
              <a:latin typeface="Arial"/>
              <a:cs typeface="Arial" panose="020B0604020202020204" pitchFamily="34" charset="0"/>
            </a:endParaRPr>
          </a:p>
          <a:p>
            <a:pPr marL="742950" lvl="3" indent="-285750">
              <a:buFont typeface="Calibri"/>
              <a:buChar char="-"/>
            </a:pPr>
            <a:r>
              <a:rPr lang="vi-VN">
                <a:latin typeface="Arial"/>
                <a:cs typeface="Arial"/>
              </a:rPr>
              <a:t>Giúp người học hiểu sâu hơn thay vì chỉ ghi nhớ.</a:t>
            </a:r>
            <a:endParaRPr lang="vi-VN">
              <a:latin typeface="Arial"/>
              <a:cs typeface="Arial" panose="020B0604020202020204" pitchFamily="34" charset="0"/>
            </a:endParaRPr>
          </a:p>
          <a:p>
            <a:pPr marL="0" lvl="2"/>
            <a:endParaRPr lang="vi-VN">
              <a:latin typeface="Arial" panose="020B0604020202020204" pitchFamily="34" charset="0"/>
              <a:cs typeface="Arial" panose="020B0604020202020204" pitchFamily="34" charset="0"/>
            </a:endParaRPr>
          </a:p>
        </p:txBody>
      </p:sp>
      <p:sp>
        <p:nvSpPr>
          <p:cNvPr id="8" name="Rectangle 1">
            <a:extLst>
              <a:ext uri="{FF2B5EF4-FFF2-40B4-BE49-F238E27FC236}">
                <a16:creationId xmlns:a16="http://schemas.microsoft.com/office/drawing/2014/main" id="{34B498D3-4237-892E-76A9-7122AAD71D1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9" name="Rectangle 2">
            <a:extLst>
              <a:ext uri="{FF2B5EF4-FFF2-40B4-BE49-F238E27FC236}">
                <a16:creationId xmlns:a16="http://schemas.microsoft.com/office/drawing/2014/main" id="{5D9541B1-B300-8F6C-D75E-0219FD52F13F}"/>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pic>
        <p:nvPicPr>
          <p:cNvPr id="5128" name="Picture 8">
            <a:extLst>
              <a:ext uri="{FF2B5EF4-FFF2-40B4-BE49-F238E27FC236}">
                <a16:creationId xmlns:a16="http://schemas.microsoft.com/office/drawing/2014/main" id="{45063820-F563-774A-D759-D2A6A29AA6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9810" y="4797799"/>
            <a:ext cx="2303900" cy="85046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6ADEFAE-10E5-6C53-E6CA-1E79622C0CAA}"/>
              </a:ext>
            </a:extLst>
          </p:cNvPr>
          <p:cNvPicPr>
            <a:picLocks noChangeAspect="1"/>
          </p:cNvPicPr>
          <p:nvPr/>
        </p:nvPicPr>
        <p:blipFill>
          <a:blip r:embed="rId3"/>
          <a:stretch>
            <a:fillRect/>
          </a:stretch>
        </p:blipFill>
        <p:spPr>
          <a:xfrm>
            <a:off x="8466666" y="2256577"/>
            <a:ext cx="3229429" cy="182638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373610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Effect transition="in" filter="fade">
                                      <p:cBhvr>
                                        <p:cTn id="11" dur="1000"/>
                                        <p:tgtEl>
                                          <p:spTgt spid="6">
                                            <p:txEl>
                                              <p:pRg st="2" end="2"/>
                                            </p:txEl>
                                          </p:spTgt>
                                        </p:tgtEl>
                                      </p:cBhvr>
                                    </p:animEffect>
                                    <p:anim calcmode="lin" valueType="num">
                                      <p:cBhvr>
                                        <p:cTn id="1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3" dur="1000" fill="hold"/>
                                        <p:tgtEl>
                                          <p:spTgt spid="6">
                                            <p:txEl>
                                              <p:pRg st="2" end="2"/>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1000"/>
                                        <p:tgtEl>
                                          <p:spTgt spid="6">
                                            <p:txEl>
                                              <p:pRg st="3" end="3"/>
                                            </p:txEl>
                                          </p:spTgt>
                                        </p:tgtEl>
                                      </p:cBhvr>
                                    </p:animEffect>
                                    <p:anim calcmode="lin" valueType="num">
                                      <p:cBhvr>
                                        <p:cTn id="17"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18" dur="1000" fill="hold"/>
                                        <p:tgtEl>
                                          <p:spTgt spid="6">
                                            <p:txEl>
                                              <p:pRg st="3" end="3"/>
                                            </p:txEl>
                                          </p:spTgt>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fade">
                                      <p:cBhvr>
                                        <p:cTn id="21" dur="1000"/>
                                        <p:tgtEl>
                                          <p:spTgt spid="6">
                                            <p:txEl>
                                              <p:pRg st="4" end="4"/>
                                            </p:txEl>
                                          </p:spTgt>
                                        </p:tgtEl>
                                      </p:cBhvr>
                                    </p:animEffect>
                                    <p:anim calcmode="lin" valueType="num">
                                      <p:cBhvr>
                                        <p:cTn id="22"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4" end="4"/>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1000"/>
                                        <p:tgtEl>
                                          <p:spTgt spid="6">
                                            <p:txEl>
                                              <p:pRg st="5" end="5"/>
                                            </p:txEl>
                                          </p:spTgt>
                                        </p:tgtEl>
                                      </p:cBhvr>
                                    </p:animEffect>
                                    <p:anim calcmode="lin" valueType="num">
                                      <p:cBhvr>
                                        <p:cTn id="27"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28" dur="1000" fill="hold"/>
                                        <p:tgtEl>
                                          <p:spTgt spid="6">
                                            <p:txEl>
                                              <p:pRg st="5" end="5"/>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1000"/>
                                        <p:tgtEl>
                                          <p:spTgt spid="6">
                                            <p:txEl>
                                              <p:pRg st="6" end="6"/>
                                            </p:txEl>
                                          </p:spTgt>
                                        </p:tgtEl>
                                      </p:cBhvr>
                                    </p:animEffect>
                                    <p:anim calcmode="lin" valueType="num">
                                      <p:cBhvr>
                                        <p:cTn id="32"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6" end="6"/>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1000"/>
                                        <p:tgtEl>
                                          <p:spTgt spid="6">
                                            <p:txEl>
                                              <p:pRg st="7" end="7"/>
                                            </p:txEl>
                                          </p:spTgt>
                                        </p:tgtEl>
                                      </p:cBhvr>
                                    </p:animEffect>
                                    <p:anim calcmode="lin" valueType="num">
                                      <p:cBhvr>
                                        <p:cTn id="37"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8" dur="1000" fill="hold"/>
                                        <p:tgtEl>
                                          <p:spTgt spid="6">
                                            <p:txEl>
                                              <p:pRg st="7" end="7"/>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6">
                                            <p:txEl>
                                              <p:pRg st="8" end="8"/>
                                            </p:txEl>
                                          </p:spTgt>
                                        </p:tgtEl>
                                        <p:attrNameLst>
                                          <p:attrName>style.visibility</p:attrName>
                                        </p:attrNameLst>
                                      </p:cBhvr>
                                      <p:to>
                                        <p:strVal val="visible"/>
                                      </p:to>
                                    </p:set>
                                    <p:animEffect transition="in" filter="fade">
                                      <p:cBhvr>
                                        <p:cTn id="41" dur="1000"/>
                                        <p:tgtEl>
                                          <p:spTgt spid="6">
                                            <p:txEl>
                                              <p:pRg st="8" end="8"/>
                                            </p:txEl>
                                          </p:spTgt>
                                        </p:tgtEl>
                                      </p:cBhvr>
                                    </p:animEffect>
                                    <p:anim calcmode="lin" valueType="num">
                                      <p:cBhvr>
                                        <p:cTn id="42"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43" dur="1000" fill="hold"/>
                                        <p:tgtEl>
                                          <p:spTgt spid="6">
                                            <p:txEl>
                                              <p:pRg st="8" end="8"/>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6">
                                            <p:txEl>
                                              <p:pRg st="9" end="9"/>
                                            </p:txEl>
                                          </p:spTgt>
                                        </p:tgtEl>
                                        <p:attrNameLst>
                                          <p:attrName>style.visibility</p:attrName>
                                        </p:attrNameLst>
                                      </p:cBhvr>
                                      <p:to>
                                        <p:strVal val="visible"/>
                                      </p:to>
                                    </p:set>
                                    <p:animEffect transition="in" filter="fade">
                                      <p:cBhvr>
                                        <p:cTn id="46" dur="1000"/>
                                        <p:tgtEl>
                                          <p:spTgt spid="6">
                                            <p:txEl>
                                              <p:pRg st="9" end="9"/>
                                            </p:txEl>
                                          </p:spTgt>
                                        </p:tgtEl>
                                      </p:cBhvr>
                                    </p:animEffect>
                                    <p:anim calcmode="lin" valueType="num">
                                      <p:cBhvr>
                                        <p:cTn id="47"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48" dur="1000" fill="hold"/>
                                        <p:tgtEl>
                                          <p:spTgt spid="6">
                                            <p:txEl>
                                              <p:pRg st="9" end="9"/>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6">
                                            <p:txEl>
                                              <p:pRg st="11" end="11"/>
                                            </p:txEl>
                                          </p:spTgt>
                                        </p:tgtEl>
                                        <p:attrNameLst>
                                          <p:attrName>style.visibility</p:attrName>
                                        </p:attrNameLst>
                                      </p:cBhvr>
                                      <p:to>
                                        <p:strVal val="visible"/>
                                      </p:to>
                                    </p:set>
                                    <p:animEffect transition="in" filter="fade">
                                      <p:cBhvr>
                                        <p:cTn id="51" dur="1000"/>
                                        <p:tgtEl>
                                          <p:spTgt spid="6">
                                            <p:txEl>
                                              <p:pRg st="11" end="11"/>
                                            </p:txEl>
                                          </p:spTgt>
                                        </p:tgtEl>
                                      </p:cBhvr>
                                    </p:animEffect>
                                    <p:anim calcmode="lin" valueType="num">
                                      <p:cBhvr>
                                        <p:cTn id="52" dur="1000" fill="hold"/>
                                        <p:tgtEl>
                                          <p:spTgt spid="6">
                                            <p:txEl>
                                              <p:pRg st="11" end="11"/>
                                            </p:txEl>
                                          </p:spTgt>
                                        </p:tgtEl>
                                        <p:attrNameLst>
                                          <p:attrName>ppt_x</p:attrName>
                                        </p:attrNameLst>
                                      </p:cBhvr>
                                      <p:tavLst>
                                        <p:tav tm="0">
                                          <p:val>
                                            <p:strVal val="#ppt_x"/>
                                          </p:val>
                                        </p:tav>
                                        <p:tav tm="100000">
                                          <p:val>
                                            <p:strVal val="#ppt_x"/>
                                          </p:val>
                                        </p:tav>
                                      </p:tavLst>
                                    </p:anim>
                                    <p:anim calcmode="lin" valueType="num">
                                      <p:cBhvr>
                                        <p:cTn id="53" dur="1000" fill="hold"/>
                                        <p:tgtEl>
                                          <p:spTgt spid="6">
                                            <p:txEl>
                                              <p:pRg st="11" end="11"/>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6">
                                            <p:txEl>
                                              <p:pRg st="12" end="12"/>
                                            </p:txEl>
                                          </p:spTgt>
                                        </p:tgtEl>
                                        <p:attrNameLst>
                                          <p:attrName>style.visibility</p:attrName>
                                        </p:attrNameLst>
                                      </p:cBhvr>
                                      <p:to>
                                        <p:strVal val="visible"/>
                                      </p:to>
                                    </p:set>
                                    <p:animEffect transition="in" filter="fade">
                                      <p:cBhvr>
                                        <p:cTn id="56" dur="1000"/>
                                        <p:tgtEl>
                                          <p:spTgt spid="6">
                                            <p:txEl>
                                              <p:pRg st="12" end="12"/>
                                            </p:txEl>
                                          </p:spTgt>
                                        </p:tgtEl>
                                      </p:cBhvr>
                                    </p:animEffect>
                                    <p:anim calcmode="lin" valueType="num">
                                      <p:cBhvr>
                                        <p:cTn id="57" dur="1000" fill="hold"/>
                                        <p:tgtEl>
                                          <p:spTgt spid="6">
                                            <p:txEl>
                                              <p:pRg st="12" end="12"/>
                                            </p:txEl>
                                          </p:spTgt>
                                        </p:tgtEl>
                                        <p:attrNameLst>
                                          <p:attrName>ppt_x</p:attrName>
                                        </p:attrNameLst>
                                      </p:cBhvr>
                                      <p:tavLst>
                                        <p:tav tm="0">
                                          <p:val>
                                            <p:strVal val="#ppt_x"/>
                                          </p:val>
                                        </p:tav>
                                        <p:tav tm="100000">
                                          <p:val>
                                            <p:strVal val="#ppt_x"/>
                                          </p:val>
                                        </p:tav>
                                      </p:tavLst>
                                    </p:anim>
                                    <p:anim calcmode="lin" valueType="num">
                                      <p:cBhvr>
                                        <p:cTn id="58" dur="1000" fill="hold"/>
                                        <p:tgtEl>
                                          <p:spTgt spid="6">
                                            <p:txEl>
                                              <p:pRg st="12" end="12"/>
                                            </p:txEl>
                                          </p:spTgt>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6">
                                            <p:txEl>
                                              <p:pRg st="13" end="13"/>
                                            </p:txEl>
                                          </p:spTgt>
                                        </p:tgtEl>
                                        <p:attrNameLst>
                                          <p:attrName>style.visibility</p:attrName>
                                        </p:attrNameLst>
                                      </p:cBhvr>
                                      <p:to>
                                        <p:strVal val="visible"/>
                                      </p:to>
                                    </p:set>
                                    <p:animEffect transition="in" filter="fade">
                                      <p:cBhvr>
                                        <p:cTn id="61" dur="1000"/>
                                        <p:tgtEl>
                                          <p:spTgt spid="6">
                                            <p:txEl>
                                              <p:pRg st="13" end="13"/>
                                            </p:txEl>
                                          </p:spTgt>
                                        </p:tgtEl>
                                      </p:cBhvr>
                                    </p:animEffect>
                                    <p:anim calcmode="lin" valueType="num">
                                      <p:cBhvr>
                                        <p:cTn id="62" dur="1000" fill="hold"/>
                                        <p:tgtEl>
                                          <p:spTgt spid="6">
                                            <p:txEl>
                                              <p:pRg st="13" end="13"/>
                                            </p:txEl>
                                          </p:spTgt>
                                        </p:tgtEl>
                                        <p:attrNameLst>
                                          <p:attrName>ppt_x</p:attrName>
                                        </p:attrNameLst>
                                      </p:cBhvr>
                                      <p:tavLst>
                                        <p:tav tm="0">
                                          <p:val>
                                            <p:strVal val="#ppt_x"/>
                                          </p:val>
                                        </p:tav>
                                        <p:tav tm="100000">
                                          <p:val>
                                            <p:strVal val="#ppt_x"/>
                                          </p:val>
                                        </p:tav>
                                      </p:tavLst>
                                    </p:anim>
                                    <p:anim calcmode="lin" valueType="num">
                                      <p:cBhvr>
                                        <p:cTn id="63" dur="1000" fill="hold"/>
                                        <p:tgtEl>
                                          <p:spTgt spid="6">
                                            <p:txEl>
                                              <p:pRg st="13" end="13"/>
                                            </p:txEl>
                                          </p:spTgt>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6">
                                            <p:txEl>
                                              <p:pRg st="14" end="14"/>
                                            </p:txEl>
                                          </p:spTgt>
                                        </p:tgtEl>
                                        <p:attrNameLst>
                                          <p:attrName>style.visibility</p:attrName>
                                        </p:attrNameLst>
                                      </p:cBhvr>
                                      <p:to>
                                        <p:strVal val="visible"/>
                                      </p:to>
                                    </p:set>
                                    <p:animEffect transition="in" filter="fade">
                                      <p:cBhvr>
                                        <p:cTn id="66" dur="1000"/>
                                        <p:tgtEl>
                                          <p:spTgt spid="6">
                                            <p:txEl>
                                              <p:pRg st="14" end="14"/>
                                            </p:txEl>
                                          </p:spTgt>
                                        </p:tgtEl>
                                      </p:cBhvr>
                                    </p:animEffect>
                                    <p:anim calcmode="lin" valueType="num">
                                      <p:cBhvr>
                                        <p:cTn id="67" dur="1000" fill="hold"/>
                                        <p:tgtEl>
                                          <p:spTgt spid="6">
                                            <p:txEl>
                                              <p:pRg st="14" end="14"/>
                                            </p:txEl>
                                          </p:spTgt>
                                        </p:tgtEl>
                                        <p:attrNameLst>
                                          <p:attrName>ppt_x</p:attrName>
                                        </p:attrNameLst>
                                      </p:cBhvr>
                                      <p:tavLst>
                                        <p:tav tm="0">
                                          <p:val>
                                            <p:strVal val="#ppt_x"/>
                                          </p:val>
                                        </p:tav>
                                        <p:tav tm="100000">
                                          <p:val>
                                            <p:strVal val="#ppt_x"/>
                                          </p:val>
                                        </p:tav>
                                      </p:tavLst>
                                    </p:anim>
                                    <p:anim calcmode="lin" valueType="num">
                                      <p:cBhvr>
                                        <p:cTn id="68" dur="1000" fill="hold"/>
                                        <p:tgtEl>
                                          <p:spTgt spid="6">
                                            <p:txEl>
                                              <p:pRg st="14" end="14"/>
                                            </p:txEl>
                                          </p:spTgt>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6">
                                            <p:txEl>
                                              <p:pRg st="15" end="15"/>
                                            </p:txEl>
                                          </p:spTgt>
                                        </p:tgtEl>
                                        <p:attrNameLst>
                                          <p:attrName>style.visibility</p:attrName>
                                        </p:attrNameLst>
                                      </p:cBhvr>
                                      <p:to>
                                        <p:strVal val="visible"/>
                                      </p:to>
                                    </p:set>
                                    <p:animEffect transition="in" filter="fade">
                                      <p:cBhvr>
                                        <p:cTn id="71" dur="1000"/>
                                        <p:tgtEl>
                                          <p:spTgt spid="6">
                                            <p:txEl>
                                              <p:pRg st="15" end="15"/>
                                            </p:txEl>
                                          </p:spTgt>
                                        </p:tgtEl>
                                      </p:cBhvr>
                                    </p:animEffect>
                                    <p:anim calcmode="lin" valueType="num">
                                      <p:cBhvr>
                                        <p:cTn id="72" dur="1000" fill="hold"/>
                                        <p:tgtEl>
                                          <p:spTgt spid="6">
                                            <p:txEl>
                                              <p:pRg st="15" end="15"/>
                                            </p:txEl>
                                          </p:spTgt>
                                        </p:tgtEl>
                                        <p:attrNameLst>
                                          <p:attrName>ppt_x</p:attrName>
                                        </p:attrNameLst>
                                      </p:cBhvr>
                                      <p:tavLst>
                                        <p:tav tm="0">
                                          <p:val>
                                            <p:strVal val="#ppt_x"/>
                                          </p:val>
                                        </p:tav>
                                        <p:tav tm="100000">
                                          <p:val>
                                            <p:strVal val="#ppt_x"/>
                                          </p:val>
                                        </p:tav>
                                      </p:tavLst>
                                    </p:anim>
                                    <p:anim calcmode="lin" valueType="num">
                                      <p:cBhvr>
                                        <p:cTn id="73" dur="1000" fill="hold"/>
                                        <p:tgtEl>
                                          <p:spTgt spid="6">
                                            <p:txEl>
                                              <p:pRg st="15" end="15"/>
                                            </p:txEl>
                                          </p:spTgt>
                                        </p:tgtEl>
                                        <p:attrNameLst>
                                          <p:attrName>ppt_y</p:attrName>
                                        </p:attrNameLst>
                                      </p:cBhvr>
                                      <p:tavLst>
                                        <p:tav tm="0">
                                          <p:val>
                                            <p:strVal val="#ppt_y+.1"/>
                                          </p:val>
                                        </p:tav>
                                        <p:tav tm="100000">
                                          <p:val>
                                            <p:strVal val="#ppt_y"/>
                                          </p:val>
                                        </p:tav>
                                      </p:tavLst>
                                    </p:anim>
                                  </p:childTnLst>
                                </p:cTn>
                              </p:par>
                              <p:par>
                                <p:cTn id="74" presetID="2" presetClass="entr" presetSubtype="4" fill="hold" nodeType="withEffect">
                                  <p:stCondLst>
                                    <p:cond delay="0"/>
                                  </p:stCondLst>
                                  <p:childTnLst>
                                    <p:set>
                                      <p:cBhvr>
                                        <p:cTn id="75" dur="1" fill="hold">
                                          <p:stCondLst>
                                            <p:cond delay="0"/>
                                          </p:stCondLst>
                                        </p:cTn>
                                        <p:tgtEl>
                                          <p:spTgt spid="3"/>
                                        </p:tgtEl>
                                        <p:attrNameLst>
                                          <p:attrName>style.visibility</p:attrName>
                                        </p:attrNameLst>
                                      </p:cBhvr>
                                      <p:to>
                                        <p:strVal val="visible"/>
                                      </p:to>
                                    </p:set>
                                    <p:anim calcmode="lin" valueType="num">
                                      <p:cBhvr additive="base">
                                        <p:cTn id="76" dur="500" fill="hold"/>
                                        <p:tgtEl>
                                          <p:spTgt spid="3"/>
                                        </p:tgtEl>
                                        <p:attrNameLst>
                                          <p:attrName>ppt_x</p:attrName>
                                        </p:attrNameLst>
                                      </p:cBhvr>
                                      <p:tavLst>
                                        <p:tav tm="0">
                                          <p:val>
                                            <p:strVal val="#ppt_x"/>
                                          </p:val>
                                        </p:tav>
                                        <p:tav tm="100000">
                                          <p:val>
                                            <p:strVal val="#ppt_x"/>
                                          </p:val>
                                        </p:tav>
                                      </p:tavLst>
                                    </p:anim>
                                    <p:anim calcmode="lin" valueType="num">
                                      <p:cBhvr additive="base">
                                        <p:cTn id="77" dur="500" fill="hold"/>
                                        <p:tgtEl>
                                          <p:spTgt spid="3"/>
                                        </p:tgtEl>
                                        <p:attrNameLst>
                                          <p:attrName>ppt_y</p:attrName>
                                        </p:attrNameLst>
                                      </p:cBhvr>
                                      <p:tavLst>
                                        <p:tav tm="0">
                                          <p:val>
                                            <p:strVal val="1+#ppt_h/2"/>
                                          </p:val>
                                        </p:tav>
                                        <p:tav tm="100000">
                                          <p:val>
                                            <p:strVal val="#ppt_y"/>
                                          </p:val>
                                        </p:tav>
                                      </p:tavLst>
                                    </p:anim>
                                  </p:childTnLst>
                                </p:cTn>
                              </p:par>
                              <p:par>
                                <p:cTn id="78" presetID="2" presetClass="entr" presetSubtype="4" fill="hold" nodeType="withEffect">
                                  <p:stCondLst>
                                    <p:cond delay="500"/>
                                  </p:stCondLst>
                                  <p:childTnLst>
                                    <p:set>
                                      <p:cBhvr>
                                        <p:cTn id="79" dur="1" fill="hold">
                                          <p:stCondLst>
                                            <p:cond delay="0"/>
                                          </p:stCondLst>
                                        </p:cTn>
                                        <p:tgtEl>
                                          <p:spTgt spid="5128"/>
                                        </p:tgtEl>
                                        <p:attrNameLst>
                                          <p:attrName>style.visibility</p:attrName>
                                        </p:attrNameLst>
                                      </p:cBhvr>
                                      <p:to>
                                        <p:strVal val="visible"/>
                                      </p:to>
                                    </p:set>
                                    <p:anim calcmode="lin" valueType="num">
                                      <p:cBhvr additive="base">
                                        <p:cTn id="80" dur="500" fill="hold"/>
                                        <p:tgtEl>
                                          <p:spTgt spid="5128"/>
                                        </p:tgtEl>
                                        <p:attrNameLst>
                                          <p:attrName>ppt_x</p:attrName>
                                        </p:attrNameLst>
                                      </p:cBhvr>
                                      <p:tavLst>
                                        <p:tav tm="0">
                                          <p:val>
                                            <p:strVal val="#ppt_x"/>
                                          </p:val>
                                        </p:tav>
                                        <p:tav tm="100000">
                                          <p:val>
                                            <p:strVal val="#ppt_x"/>
                                          </p:val>
                                        </p:tav>
                                      </p:tavLst>
                                    </p:anim>
                                    <p:anim calcmode="lin" valueType="num">
                                      <p:cBhvr additive="base">
                                        <p:cTn id="81" dur="500" fill="hold"/>
                                        <p:tgtEl>
                                          <p:spTgt spid="51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80800-BAB0-7743-DF04-0F471A1199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CC28F8-FF0A-996E-88DE-BDC7EEEAFE2C}"/>
              </a:ext>
            </a:extLst>
          </p:cNvPr>
          <p:cNvSpPr>
            <a:spLocks noGrp="1"/>
          </p:cNvSpPr>
          <p:nvPr>
            <p:ph type="title"/>
          </p:nvPr>
        </p:nvSpPr>
        <p:spPr/>
        <p:txBody>
          <a:bodyPr/>
          <a:lstStyle/>
          <a:p>
            <a:r>
              <a:rPr lang="vi-VN"/>
              <a:t>II.</a:t>
            </a:r>
            <a:r>
              <a:rPr lang="vi-VN" b="0">
                <a:ln w="0"/>
                <a:solidFill>
                  <a:schemeClr val="tx2"/>
                </a:solidFill>
                <a:effectLst>
                  <a:outerShdw blurRad="38100" dist="25400" dir="5400000" algn="ctr" rotWithShape="0">
                    <a:srgbClr val="6E747A">
                      <a:alpha val="43000"/>
                    </a:srgbClr>
                  </a:outerShdw>
                </a:effectLst>
                <a:latin typeface="Arial"/>
                <a:ea typeface="DejaVu Sans"/>
                <a:cs typeface="DejaVu Sans"/>
              </a:rPr>
              <a:t> </a:t>
            </a:r>
            <a:r>
              <a:rPr lang="vi-VN" b="0">
                <a:ln w="0"/>
                <a:effectLst>
                  <a:outerShdw blurRad="38100" dist="25400" dir="5400000" algn="ctr" rotWithShape="0">
                    <a:srgbClr val="6E747A">
                      <a:alpha val="43000"/>
                    </a:srgbClr>
                  </a:outerShdw>
                </a:effectLst>
                <a:latin typeface="Arial"/>
                <a:ea typeface="DejaVu Sans"/>
                <a:cs typeface="DejaVu Sans"/>
              </a:rPr>
              <a:t>CÔNG NGHỆ SỬ DỤNG</a:t>
            </a:r>
            <a:br>
              <a:rPr lang="en-US" b="0">
                <a:ln w="0"/>
                <a:solidFill>
                  <a:schemeClr val="tx2"/>
                </a:solidFill>
                <a:effectLst>
                  <a:outerShdw blurRad="38100" dist="25400" dir="5400000" algn="ctr" rotWithShape="0">
                    <a:srgbClr val="6E747A">
                      <a:alpha val="43000"/>
                    </a:srgbClr>
                  </a:outerShdw>
                </a:effectLst>
                <a:latin typeface="Arial"/>
                <a:ea typeface="DejaVu Sans"/>
                <a:cs typeface="DejaVu Sans"/>
              </a:rPr>
            </a:br>
            <a:endParaRPr lang="en-US"/>
          </a:p>
        </p:txBody>
      </p:sp>
      <p:sp>
        <p:nvSpPr>
          <p:cNvPr id="4" name="Slide Number Placeholder 3">
            <a:extLst>
              <a:ext uri="{FF2B5EF4-FFF2-40B4-BE49-F238E27FC236}">
                <a16:creationId xmlns:a16="http://schemas.microsoft.com/office/drawing/2014/main" id="{B615BCC5-1E3E-5846-81DA-206E403D8A1A}"/>
              </a:ext>
            </a:extLst>
          </p:cNvPr>
          <p:cNvSpPr>
            <a:spLocks noGrp="1"/>
          </p:cNvSpPr>
          <p:nvPr>
            <p:ph type="sldNum" sz="quarter" idx="12"/>
          </p:nvPr>
        </p:nvSpPr>
        <p:spPr/>
        <p:txBody>
          <a:bodyPr/>
          <a:lstStyle/>
          <a:p>
            <a:fld id="{9EA0BE3B-158A-4EDF-80DC-E394A0D1600F}" type="slidenum">
              <a:rPr lang="en-US" smtClean="0"/>
              <a:pPr/>
              <a:t>7</a:t>
            </a:fld>
            <a:endParaRPr lang="en-US"/>
          </a:p>
        </p:txBody>
      </p:sp>
      <p:sp>
        <p:nvSpPr>
          <p:cNvPr id="6" name="Hộp Văn bản 5">
            <a:extLst>
              <a:ext uri="{FF2B5EF4-FFF2-40B4-BE49-F238E27FC236}">
                <a16:creationId xmlns:a16="http://schemas.microsoft.com/office/drawing/2014/main" id="{88F7F42D-85F5-DD3B-DEC0-D87DD7ABAB07}"/>
              </a:ext>
            </a:extLst>
          </p:cNvPr>
          <p:cNvSpPr txBox="1"/>
          <p:nvPr/>
        </p:nvSpPr>
        <p:spPr>
          <a:xfrm>
            <a:off x="338736" y="1002890"/>
            <a:ext cx="11560975" cy="5201424"/>
          </a:xfrm>
          <a:prstGeom prst="rect">
            <a:avLst/>
          </a:prstGeom>
          <a:noFill/>
        </p:spPr>
        <p:txBody>
          <a:bodyPr wrap="square" lIns="91440" tIns="45720" rIns="91440" bIns="45720" rtlCol="0" anchor="t">
            <a:spAutoFit/>
          </a:bodyPr>
          <a:lstStyle/>
          <a:p>
            <a:r>
              <a:rPr lang="vi-VN" sz="2400" b="1">
                <a:latin typeface="Arial"/>
                <a:cs typeface="Arial"/>
              </a:rPr>
              <a:t>Công nghệ API của Google Gemini trong Dự án</a:t>
            </a:r>
            <a:r>
              <a:rPr lang="vi-VN">
                <a:latin typeface="Arial"/>
                <a:cs typeface="Arial"/>
              </a:rPr>
              <a:t>:</a:t>
            </a:r>
            <a:endParaRPr lang="vi-VN">
              <a:latin typeface="Arial" panose="020B0604020202020204" pitchFamily="34" charset="0"/>
              <a:cs typeface="Arial" panose="020B0604020202020204" pitchFamily="34" charset="0"/>
            </a:endParaRPr>
          </a:p>
          <a:p>
            <a:r>
              <a:rPr lang="vi-VN" sz="2000" b="1">
                <a:latin typeface="Arial"/>
                <a:cs typeface="Arial"/>
              </a:rPr>
              <a:t>2. Chatbot – Gemini powered:</a:t>
            </a:r>
          </a:p>
          <a:p>
            <a:pPr marL="800100" lvl="1" indent="-342900">
              <a:buFont typeface="Calibri"/>
              <a:buChar char="-"/>
            </a:pPr>
            <a:r>
              <a:rPr lang="vi-VN" b="1">
                <a:latin typeface="Arial"/>
                <a:cs typeface="Arial"/>
              </a:rPr>
              <a:t>Mục tiêu</a:t>
            </a:r>
            <a:r>
              <a:rPr lang="vi-VN">
                <a:latin typeface="Arial"/>
                <a:cs typeface="Arial"/>
              </a:rPr>
              <a:t>: trợ lý ảo thông minh cho web. Người dùng có thể tương tác để đặt câu hỏi, tìm kiếm,…..</a:t>
            </a:r>
          </a:p>
          <a:p>
            <a:pPr marL="800100" lvl="1" indent="-342900">
              <a:buFont typeface="Calibri"/>
              <a:buChar char="-"/>
            </a:pPr>
            <a:r>
              <a:rPr lang="vi-VN" b="1">
                <a:latin typeface="Arial"/>
                <a:cs typeface="Arial"/>
              </a:rPr>
              <a:t>Cơ chế</a:t>
            </a:r>
            <a:r>
              <a:rPr lang="vi-VN">
                <a:latin typeface="Arial"/>
                <a:cs typeface="Arial"/>
              </a:rPr>
              <a:t>:</a:t>
            </a:r>
          </a:p>
          <a:p>
            <a:pPr marL="1257300" lvl="2" indent="-342900">
              <a:buFont typeface="Wingdings"/>
              <a:buChar char="§"/>
            </a:pPr>
            <a:r>
              <a:rPr lang="vi-VN">
                <a:latin typeface="Arial"/>
                <a:cs typeface="Arial"/>
              </a:rPr>
              <a:t>Người dùng nhập nội dung.</a:t>
            </a:r>
          </a:p>
          <a:p>
            <a:pPr marL="1257300" lvl="2" indent="-342900">
              <a:buFont typeface="Wingdings"/>
              <a:buChar char="§"/>
            </a:pPr>
            <a:r>
              <a:rPr lang="vi-VN">
                <a:latin typeface="Arial"/>
                <a:cs typeface="Arial"/>
              </a:rPr>
              <a:t>Tầng backend sẽ gọi tới Gemini </a:t>
            </a:r>
          </a:p>
          <a:p>
            <a:pPr marL="1257300" lvl="2" indent="-342900">
              <a:buFont typeface="Wingdings"/>
              <a:buChar char="§"/>
            </a:pPr>
            <a:r>
              <a:rPr lang="vi-VN">
                <a:latin typeface="Arial"/>
                <a:cs typeface="Arial"/>
              </a:rPr>
              <a:t>Gemini xử lý nội dung và trả data về cho tầng backend.</a:t>
            </a:r>
          </a:p>
          <a:p>
            <a:pPr marL="1257300" lvl="2" indent="-342900">
              <a:buFont typeface="Wingdings"/>
              <a:buChar char="§"/>
            </a:pPr>
            <a:r>
              <a:rPr lang="vi-VN">
                <a:latin typeface="Arial"/>
                <a:cs typeface="Arial"/>
              </a:rPr>
              <a:t>Hiển thị data vừa tạo ra khung chat. </a:t>
            </a:r>
          </a:p>
          <a:p>
            <a:pPr marL="1257300" lvl="2" indent="-342900">
              <a:buFont typeface="Wingdings"/>
              <a:buChar char="§"/>
            </a:pPr>
            <a:endParaRPr lang="vi-VN">
              <a:latin typeface="Arial"/>
              <a:cs typeface="Arial"/>
            </a:endParaRPr>
          </a:p>
          <a:p>
            <a:pPr marL="800100" lvl="1" indent="-342900">
              <a:buFont typeface="Calibri"/>
              <a:buChar char="-"/>
            </a:pPr>
            <a:endParaRPr lang="vi-VN">
              <a:latin typeface="Arial"/>
              <a:cs typeface="Arial"/>
            </a:endParaRPr>
          </a:p>
          <a:p>
            <a:pPr lvl="1"/>
            <a:r>
              <a:rPr lang="vi-VN" b="1">
                <a:latin typeface="Arial"/>
                <a:cs typeface="Arial"/>
              </a:rPr>
              <a:t>Điểm mạnh:</a:t>
            </a:r>
          </a:p>
          <a:p>
            <a:pPr marL="742950" lvl="1" indent="-285750">
              <a:buFont typeface="Calibri"/>
              <a:buChar char="-"/>
            </a:pPr>
            <a:r>
              <a:rPr lang="vi-VN">
                <a:latin typeface="Arial"/>
                <a:cs typeface="Arial"/>
              </a:rPr>
              <a:t>Khả năng hiểu các câu hỏi phức tạp, mơ hồ hoặc có nhiều ý nghĩa của người dùng.</a:t>
            </a:r>
            <a:endParaRPr lang="vi-VN">
              <a:latin typeface="Arial"/>
              <a:cs typeface="Arial" panose="020B0604020202020204" pitchFamily="34" charset="0"/>
            </a:endParaRPr>
          </a:p>
          <a:p>
            <a:pPr marL="742950" lvl="1" indent="-285750">
              <a:buFont typeface="Calibri"/>
              <a:buChar char="-"/>
            </a:pPr>
            <a:r>
              <a:rPr lang="vi-VN">
                <a:latin typeface="Arial"/>
                <a:cs typeface="Arial"/>
              </a:rPr>
              <a:t>Khả năng diễn giải ý định của người dùng ngay cả khi câu hỏi được đặt một cách tự nhiên, không theo khuôn mẫu. </a:t>
            </a:r>
            <a:endParaRPr lang="vi-VN">
              <a:latin typeface="Arial"/>
              <a:cs typeface="Arial" panose="020B0604020202020204" pitchFamily="34" charset="0"/>
            </a:endParaRPr>
          </a:p>
          <a:p>
            <a:pPr marL="742950" lvl="1" indent="-285750">
              <a:buFont typeface="Calibri"/>
              <a:buChar char="-"/>
            </a:pPr>
            <a:r>
              <a:rPr lang="vi-VN">
                <a:latin typeface="Arial"/>
                <a:cs typeface="Arial"/>
              </a:rPr>
              <a:t>Tạo ra các phản hồi trôi chảy, logic và phù hợp với ngữ cảnh của cuộc trò chuyện.</a:t>
            </a:r>
            <a:endParaRPr lang="vi-VN">
              <a:latin typeface="Arial"/>
              <a:cs typeface="Arial" panose="020B0604020202020204" pitchFamily="34" charset="0"/>
            </a:endParaRPr>
          </a:p>
          <a:p>
            <a:pPr marL="742950" lvl="1" indent="-285750">
              <a:buFont typeface="Calibri"/>
              <a:buChar char="-"/>
            </a:pPr>
            <a:r>
              <a:rPr lang="vi-VN">
                <a:latin typeface="Arial"/>
                <a:cs typeface="Arial"/>
              </a:rPr>
              <a:t>Làm cho tương tác trở nên tự nhiên và hiệu quả.</a:t>
            </a:r>
            <a:endParaRPr lang="vi-VN">
              <a:latin typeface="Arial"/>
              <a:cs typeface="Arial" panose="020B0604020202020204" pitchFamily="34" charset="0"/>
            </a:endParaRPr>
          </a:p>
          <a:p>
            <a:pPr marL="800100" lvl="1" indent="-342900">
              <a:buFont typeface="Calibri"/>
              <a:buChar char="-"/>
            </a:pPr>
            <a:endParaRPr lang="vi-VN">
              <a:latin typeface="Arial"/>
              <a:cs typeface="Arial"/>
            </a:endParaRPr>
          </a:p>
          <a:p>
            <a:pPr marL="1200150" lvl="2" indent="-285750">
              <a:buFont typeface="Arial" panose="020B0604020202020204" pitchFamily="34" charset="0"/>
              <a:buChar char="•"/>
            </a:pPr>
            <a:endParaRPr lang="vi-VN">
              <a:latin typeface="Arial"/>
              <a:cs typeface="Arial"/>
            </a:endParaRPr>
          </a:p>
        </p:txBody>
      </p:sp>
      <p:sp>
        <p:nvSpPr>
          <p:cNvPr id="8" name="Rectangle 1">
            <a:extLst>
              <a:ext uri="{FF2B5EF4-FFF2-40B4-BE49-F238E27FC236}">
                <a16:creationId xmlns:a16="http://schemas.microsoft.com/office/drawing/2014/main" id="{3E68E15C-E477-BFAA-3DDF-E9DC988E6AA5}"/>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
        <p:nvSpPr>
          <p:cNvPr id="9" name="Rectangle 2">
            <a:extLst>
              <a:ext uri="{FF2B5EF4-FFF2-40B4-BE49-F238E27FC236}">
                <a16:creationId xmlns:a16="http://schemas.microsoft.com/office/drawing/2014/main" id="{29F4C314-86EE-7B3F-920D-F63C9B5DB7F0}"/>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pic>
        <p:nvPicPr>
          <p:cNvPr id="5" name="Picture 4">
            <a:extLst>
              <a:ext uri="{FF2B5EF4-FFF2-40B4-BE49-F238E27FC236}">
                <a16:creationId xmlns:a16="http://schemas.microsoft.com/office/drawing/2014/main" id="{C5539070-E474-CCE7-2D04-ED0D8BF1ED62}"/>
              </a:ext>
            </a:extLst>
          </p:cNvPr>
          <p:cNvPicPr>
            <a:picLocks noChangeAspect="1"/>
          </p:cNvPicPr>
          <p:nvPr/>
        </p:nvPicPr>
        <p:blipFill>
          <a:blip r:embed="rId2"/>
          <a:stretch>
            <a:fillRect/>
          </a:stretch>
        </p:blipFill>
        <p:spPr>
          <a:xfrm>
            <a:off x="8815917" y="2348446"/>
            <a:ext cx="2857500" cy="1600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712819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1000"/>
                                        <p:tgtEl>
                                          <p:spTgt spid="6">
                                            <p:txEl>
                                              <p:pRg st="1" end="1"/>
                                            </p:txEl>
                                          </p:spTgt>
                                        </p:tgtEl>
                                      </p:cBhvr>
                                    </p:animEffect>
                                    <p:anim calcmode="lin" valueType="num">
                                      <p:cBhvr>
                                        <p:cTn id="12"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3" dur="1000" fill="hold"/>
                                        <p:tgtEl>
                                          <p:spTgt spid="6">
                                            <p:txEl>
                                              <p:pRg st="1" end="1"/>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fade">
                                      <p:cBhvr>
                                        <p:cTn id="16" dur="1000"/>
                                        <p:tgtEl>
                                          <p:spTgt spid="6">
                                            <p:txEl>
                                              <p:pRg st="2" end="2"/>
                                            </p:txEl>
                                          </p:spTgt>
                                        </p:tgtEl>
                                      </p:cBhvr>
                                    </p:animEffect>
                                    <p:anim calcmode="lin" valueType="num">
                                      <p:cBhvr>
                                        <p:cTn id="17"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8" dur="1000" fill="hold"/>
                                        <p:tgtEl>
                                          <p:spTgt spid="6">
                                            <p:txEl>
                                              <p:pRg st="2" end="2"/>
                                            </p:txEl>
                                          </p:spTgt>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1000"/>
                                        <p:tgtEl>
                                          <p:spTgt spid="6">
                                            <p:txEl>
                                              <p:pRg st="3" end="3"/>
                                            </p:txEl>
                                          </p:spTgt>
                                        </p:tgtEl>
                                      </p:cBhvr>
                                    </p:animEffect>
                                    <p:anim calcmode="lin" valueType="num">
                                      <p:cBhvr>
                                        <p:cTn id="22"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fade">
                                      <p:cBhvr>
                                        <p:cTn id="26" dur="1000"/>
                                        <p:tgtEl>
                                          <p:spTgt spid="6">
                                            <p:txEl>
                                              <p:pRg st="4" end="4"/>
                                            </p:txEl>
                                          </p:spTgt>
                                        </p:tgtEl>
                                      </p:cBhvr>
                                    </p:animEffect>
                                    <p:anim calcmode="lin" valueType="num">
                                      <p:cBhvr>
                                        <p:cTn id="27"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6">
                                            <p:txEl>
                                              <p:pRg st="4" end="4"/>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Effect transition="in" filter="fade">
                                      <p:cBhvr>
                                        <p:cTn id="31" dur="1000"/>
                                        <p:tgtEl>
                                          <p:spTgt spid="6">
                                            <p:txEl>
                                              <p:pRg st="5" end="5"/>
                                            </p:txEl>
                                          </p:spTgt>
                                        </p:tgtEl>
                                      </p:cBhvr>
                                    </p:animEffect>
                                    <p:anim calcmode="lin" valueType="num">
                                      <p:cBhvr>
                                        <p:cTn id="32"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5" end="5"/>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6">
                                            <p:txEl>
                                              <p:pRg st="6" end="6"/>
                                            </p:txEl>
                                          </p:spTgt>
                                        </p:tgtEl>
                                        <p:attrNameLst>
                                          <p:attrName>style.visibility</p:attrName>
                                        </p:attrNameLst>
                                      </p:cBhvr>
                                      <p:to>
                                        <p:strVal val="visible"/>
                                      </p:to>
                                    </p:set>
                                    <p:animEffect transition="in" filter="fade">
                                      <p:cBhvr>
                                        <p:cTn id="36" dur="1000"/>
                                        <p:tgtEl>
                                          <p:spTgt spid="6">
                                            <p:txEl>
                                              <p:pRg st="6" end="6"/>
                                            </p:txEl>
                                          </p:spTgt>
                                        </p:tgtEl>
                                      </p:cBhvr>
                                    </p:animEffect>
                                    <p:anim calcmode="lin" valueType="num">
                                      <p:cBhvr>
                                        <p:cTn id="37"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8" dur="1000" fill="hold"/>
                                        <p:tgtEl>
                                          <p:spTgt spid="6">
                                            <p:txEl>
                                              <p:pRg st="6" end="6"/>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6">
                                            <p:txEl>
                                              <p:pRg st="7" end="7"/>
                                            </p:txEl>
                                          </p:spTgt>
                                        </p:tgtEl>
                                        <p:attrNameLst>
                                          <p:attrName>style.visibility</p:attrName>
                                        </p:attrNameLst>
                                      </p:cBhvr>
                                      <p:to>
                                        <p:strVal val="visible"/>
                                      </p:to>
                                    </p:set>
                                    <p:animEffect transition="in" filter="fade">
                                      <p:cBhvr>
                                        <p:cTn id="41" dur="1000"/>
                                        <p:tgtEl>
                                          <p:spTgt spid="6">
                                            <p:txEl>
                                              <p:pRg st="7" end="7"/>
                                            </p:txEl>
                                          </p:spTgt>
                                        </p:tgtEl>
                                      </p:cBhvr>
                                    </p:animEffect>
                                    <p:anim calcmode="lin" valueType="num">
                                      <p:cBhvr>
                                        <p:cTn id="42"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43" dur="1000" fill="hold"/>
                                        <p:tgtEl>
                                          <p:spTgt spid="6">
                                            <p:txEl>
                                              <p:pRg st="7" end="7"/>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6">
                                            <p:txEl>
                                              <p:pRg st="10" end="10"/>
                                            </p:txEl>
                                          </p:spTgt>
                                        </p:tgtEl>
                                        <p:attrNameLst>
                                          <p:attrName>style.visibility</p:attrName>
                                        </p:attrNameLst>
                                      </p:cBhvr>
                                      <p:to>
                                        <p:strVal val="visible"/>
                                      </p:to>
                                    </p:set>
                                    <p:animEffect transition="in" filter="fade">
                                      <p:cBhvr>
                                        <p:cTn id="46" dur="1000"/>
                                        <p:tgtEl>
                                          <p:spTgt spid="6">
                                            <p:txEl>
                                              <p:pRg st="10" end="10"/>
                                            </p:txEl>
                                          </p:spTgt>
                                        </p:tgtEl>
                                      </p:cBhvr>
                                    </p:animEffect>
                                    <p:anim calcmode="lin" valueType="num">
                                      <p:cBhvr>
                                        <p:cTn id="47"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48" dur="1000" fill="hold"/>
                                        <p:tgtEl>
                                          <p:spTgt spid="6">
                                            <p:txEl>
                                              <p:pRg st="10" end="10"/>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6">
                                            <p:txEl>
                                              <p:pRg st="11" end="11"/>
                                            </p:txEl>
                                          </p:spTgt>
                                        </p:tgtEl>
                                        <p:attrNameLst>
                                          <p:attrName>style.visibility</p:attrName>
                                        </p:attrNameLst>
                                      </p:cBhvr>
                                      <p:to>
                                        <p:strVal val="visible"/>
                                      </p:to>
                                    </p:set>
                                    <p:animEffect transition="in" filter="fade">
                                      <p:cBhvr>
                                        <p:cTn id="51" dur="1000"/>
                                        <p:tgtEl>
                                          <p:spTgt spid="6">
                                            <p:txEl>
                                              <p:pRg st="11" end="11"/>
                                            </p:txEl>
                                          </p:spTgt>
                                        </p:tgtEl>
                                      </p:cBhvr>
                                    </p:animEffect>
                                    <p:anim calcmode="lin" valueType="num">
                                      <p:cBhvr>
                                        <p:cTn id="52" dur="1000" fill="hold"/>
                                        <p:tgtEl>
                                          <p:spTgt spid="6">
                                            <p:txEl>
                                              <p:pRg st="11" end="11"/>
                                            </p:txEl>
                                          </p:spTgt>
                                        </p:tgtEl>
                                        <p:attrNameLst>
                                          <p:attrName>ppt_x</p:attrName>
                                        </p:attrNameLst>
                                      </p:cBhvr>
                                      <p:tavLst>
                                        <p:tav tm="0">
                                          <p:val>
                                            <p:strVal val="#ppt_x"/>
                                          </p:val>
                                        </p:tav>
                                        <p:tav tm="100000">
                                          <p:val>
                                            <p:strVal val="#ppt_x"/>
                                          </p:val>
                                        </p:tav>
                                      </p:tavLst>
                                    </p:anim>
                                    <p:anim calcmode="lin" valueType="num">
                                      <p:cBhvr>
                                        <p:cTn id="53" dur="1000" fill="hold"/>
                                        <p:tgtEl>
                                          <p:spTgt spid="6">
                                            <p:txEl>
                                              <p:pRg st="11" end="11"/>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6">
                                            <p:txEl>
                                              <p:pRg st="12" end="12"/>
                                            </p:txEl>
                                          </p:spTgt>
                                        </p:tgtEl>
                                        <p:attrNameLst>
                                          <p:attrName>style.visibility</p:attrName>
                                        </p:attrNameLst>
                                      </p:cBhvr>
                                      <p:to>
                                        <p:strVal val="visible"/>
                                      </p:to>
                                    </p:set>
                                    <p:animEffect transition="in" filter="fade">
                                      <p:cBhvr>
                                        <p:cTn id="56" dur="1000"/>
                                        <p:tgtEl>
                                          <p:spTgt spid="6">
                                            <p:txEl>
                                              <p:pRg st="12" end="12"/>
                                            </p:txEl>
                                          </p:spTgt>
                                        </p:tgtEl>
                                      </p:cBhvr>
                                    </p:animEffect>
                                    <p:anim calcmode="lin" valueType="num">
                                      <p:cBhvr>
                                        <p:cTn id="57" dur="1000" fill="hold"/>
                                        <p:tgtEl>
                                          <p:spTgt spid="6">
                                            <p:txEl>
                                              <p:pRg st="12" end="12"/>
                                            </p:txEl>
                                          </p:spTgt>
                                        </p:tgtEl>
                                        <p:attrNameLst>
                                          <p:attrName>ppt_x</p:attrName>
                                        </p:attrNameLst>
                                      </p:cBhvr>
                                      <p:tavLst>
                                        <p:tav tm="0">
                                          <p:val>
                                            <p:strVal val="#ppt_x"/>
                                          </p:val>
                                        </p:tav>
                                        <p:tav tm="100000">
                                          <p:val>
                                            <p:strVal val="#ppt_x"/>
                                          </p:val>
                                        </p:tav>
                                      </p:tavLst>
                                    </p:anim>
                                    <p:anim calcmode="lin" valueType="num">
                                      <p:cBhvr>
                                        <p:cTn id="58" dur="1000" fill="hold"/>
                                        <p:tgtEl>
                                          <p:spTgt spid="6">
                                            <p:txEl>
                                              <p:pRg st="12" end="12"/>
                                            </p:txEl>
                                          </p:spTgt>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6">
                                            <p:txEl>
                                              <p:pRg st="13" end="13"/>
                                            </p:txEl>
                                          </p:spTgt>
                                        </p:tgtEl>
                                        <p:attrNameLst>
                                          <p:attrName>style.visibility</p:attrName>
                                        </p:attrNameLst>
                                      </p:cBhvr>
                                      <p:to>
                                        <p:strVal val="visible"/>
                                      </p:to>
                                    </p:set>
                                    <p:animEffect transition="in" filter="fade">
                                      <p:cBhvr>
                                        <p:cTn id="61" dur="1000"/>
                                        <p:tgtEl>
                                          <p:spTgt spid="6">
                                            <p:txEl>
                                              <p:pRg st="13" end="13"/>
                                            </p:txEl>
                                          </p:spTgt>
                                        </p:tgtEl>
                                      </p:cBhvr>
                                    </p:animEffect>
                                    <p:anim calcmode="lin" valueType="num">
                                      <p:cBhvr>
                                        <p:cTn id="62" dur="1000" fill="hold"/>
                                        <p:tgtEl>
                                          <p:spTgt spid="6">
                                            <p:txEl>
                                              <p:pRg st="13" end="13"/>
                                            </p:txEl>
                                          </p:spTgt>
                                        </p:tgtEl>
                                        <p:attrNameLst>
                                          <p:attrName>ppt_x</p:attrName>
                                        </p:attrNameLst>
                                      </p:cBhvr>
                                      <p:tavLst>
                                        <p:tav tm="0">
                                          <p:val>
                                            <p:strVal val="#ppt_x"/>
                                          </p:val>
                                        </p:tav>
                                        <p:tav tm="100000">
                                          <p:val>
                                            <p:strVal val="#ppt_x"/>
                                          </p:val>
                                        </p:tav>
                                      </p:tavLst>
                                    </p:anim>
                                    <p:anim calcmode="lin" valueType="num">
                                      <p:cBhvr>
                                        <p:cTn id="63" dur="1000" fill="hold"/>
                                        <p:tgtEl>
                                          <p:spTgt spid="6">
                                            <p:txEl>
                                              <p:pRg st="13" end="13"/>
                                            </p:txEl>
                                          </p:spTgt>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6">
                                            <p:txEl>
                                              <p:pRg st="14" end="14"/>
                                            </p:txEl>
                                          </p:spTgt>
                                        </p:tgtEl>
                                        <p:attrNameLst>
                                          <p:attrName>style.visibility</p:attrName>
                                        </p:attrNameLst>
                                      </p:cBhvr>
                                      <p:to>
                                        <p:strVal val="visible"/>
                                      </p:to>
                                    </p:set>
                                    <p:animEffect transition="in" filter="fade">
                                      <p:cBhvr>
                                        <p:cTn id="66" dur="1000"/>
                                        <p:tgtEl>
                                          <p:spTgt spid="6">
                                            <p:txEl>
                                              <p:pRg st="14" end="14"/>
                                            </p:txEl>
                                          </p:spTgt>
                                        </p:tgtEl>
                                      </p:cBhvr>
                                    </p:animEffect>
                                    <p:anim calcmode="lin" valueType="num">
                                      <p:cBhvr>
                                        <p:cTn id="67" dur="1000" fill="hold"/>
                                        <p:tgtEl>
                                          <p:spTgt spid="6">
                                            <p:txEl>
                                              <p:pRg st="14" end="14"/>
                                            </p:txEl>
                                          </p:spTgt>
                                        </p:tgtEl>
                                        <p:attrNameLst>
                                          <p:attrName>ppt_x</p:attrName>
                                        </p:attrNameLst>
                                      </p:cBhvr>
                                      <p:tavLst>
                                        <p:tav tm="0">
                                          <p:val>
                                            <p:strVal val="#ppt_x"/>
                                          </p:val>
                                        </p:tav>
                                        <p:tav tm="100000">
                                          <p:val>
                                            <p:strVal val="#ppt_x"/>
                                          </p:val>
                                        </p:tav>
                                      </p:tavLst>
                                    </p:anim>
                                    <p:anim calcmode="lin" valueType="num">
                                      <p:cBhvr>
                                        <p:cTn id="68" dur="1000" fill="hold"/>
                                        <p:tgtEl>
                                          <p:spTgt spid="6">
                                            <p:txEl>
                                              <p:pRg st="14" end="14"/>
                                            </p:txEl>
                                          </p:spTgt>
                                        </p:tgtEl>
                                        <p:attrNameLst>
                                          <p:attrName>ppt_y</p:attrName>
                                        </p:attrNameLst>
                                      </p:cBhvr>
                                      <p:tavLst>
                                        <p:tav tm="0">
                                          <p:val>
                                            <p:strVal val="#ppt_y+.1"/>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5"/>
                                        </p:tgtEl>
                                        <p:attrNameLst>
                                          <p:attrName>style.visibility</p:attrName>
                                        </p:attrNameLst>
                                      </p:cBhvr>
                                      <p:to>
                                        <p:strVal val="visible"/>
                                      </p:to>
                                    </p:set>
                                    <p:anim calcmode="lin" valueType="num">
                                      <p:cBhvr additive="base">
                                        <p:cTn id="71" dur="1000" fill="hold"/>
                                        <p:tgtEl>
                                          <p:spTgt spid="5"/>
                                        </p:tgtEl>
                                        <p:attrNameLst>
                                          <p:attrName>ppt_x</p:attrName>
                                        </p:attrNameLst>
                                      </p:cBhvr>
                                      <p:tavLst>
                                        <p:tav tm="0">
                                          <p:val>
                                            <p:strVal val="#ppt_x"/>
                                          </p:val>
                                        </p:tav>
                                        <p:tav tm="100000">
                                          <p:val>
                                            <p:strVal val="#ppt_x"/>
                                          </p:val>
                                        </p:tav>
                                      </p:tavLst>
                                    </p:anim>
                                    <p:anim calcmode="lin" valueType="num">
                                      <p:cBhvr additive="base">
                                        <p:cTn id="72"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30B25-CCDB-8D31-DE1A-D111400E30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7782C0-33A1-29F7-A157-A5233407A63E}"/>
              </a:ext>
            </a:extLst>
          </p:cNvPr>
          <p:cNvSpPr>
            <a:spLocks noGrp="1"/>
          </p:cNvSpPr>
          <p:nvPr>
            <p:ph type="title"/>
          </p:nvPr>
        </p:nvSpPr>
        <p:spPr/>
        <p:txBody>
          <a:bodyPr/>
          <a:lstStyle/>
          <a:p>
            <a:r>
              <a:rPr lang="vi-VN"/>
              <a:t>III.</a:t>
            </a:r>
            <a:r>
              <a:rPr lang="vi-VN" b="0">
                <a:ln w="0"/>
                <a:solidFill>
                  <a:srgbClr val="44546A"/>
                </a:solidFill>
                <a:effectLst>
                  <a:outerShdw blurRad="38100" dist="25400" dir="5400000" algn="ctr" rotWithShape="0">
                    <a:srgbClr val="6E747A">
                      <a:alpha val="43000"/>
                    </a:srgbClr>
                  </a:outerShdw>
                </a:effectLst>
                <a:latin typeface="Arial"/>
                <a:ea typeface="DejaVu Sans"/>
                <a:cs typeface="DejaVu Sans"/>
              </a:rPr>
              <a:t> </a:t>
            </a:r>
            <a:r>
              <a:rPr lang="vi-VN" b="0">
                <a:ln w="0"/>
                <a:effectLst>
                  <a:outerShdw blurRad="38100" dist="25400" dir="5400000" algn="ctr" rotWithShape="0">
                    <a:srgbClr val="6E747A">
                      <a:alpha val="43000"/>
                    </a:srgbClr>
                  </a:outerShdw>
                </a:effectLst>
                <a:latin typeface="Arial"/>
                <a:ea typeface="DejaVu Sans"/>
                <a:cs typeface="DejaVu Sans"/>
              </a:rPr>
              <a:t>THIẾT KẾ HỆ THỐNG</a:t>
            </a:r>
            <a:br>
              <a:rPr lang="en-US" b="0">
                <a:ln w="0"/>
                <a:solidFill>
                  <a:srgbClr val="44546A"/>
                </a:solidFill>
                <a:effectLst>
                  <a:outerShdw blurRad="38100" dist="25400" dir="5400000" algn="ctr" rotWithShape="0">
                    <a:srgbClr val="6E747A">
                      <a:alpha val="43000"/>
                    </a:srgbClr>
                  </a:outerShdw>
                </a:effectLst>
                <a:latin typeface="Arial"/>
                <a:ea typeface="DejaVu Sans"/>
                <a:cs typeface="DejaVu Sans"/>
              </a:rPr>
            </a:br>
            <a:endParaRPr lang="en-US"/>
          </a:p>
        </p:txBody>
      </p:sp>
      <p:sp>
        <p:nvSpPr>
          <p:cNvPr id="4" name="Slide Number Placeholder 3">
            <a:extLst>
              <a:ext uri="{FF2B5EF4-FFF2-40B4-BE49-F238E27FC236}">
                <a16:creationId xmlns:a16="http://schemas.microsoft.com/office/drawing/2014/main" id="{746DBA0D-3E18-17DE-835A-FADF3A902A60}"/>
              </a:ext>
            </a:extLst>
          </p:cNvPr>
          <p:cNvSpPr>
            <a:spLocks noGrp="1"/>
          </p:cNvSpPr>
          <p:nvPr>
            <p:ph type="sldNum" sz="quarter" idx="12"/>
          </p:nvPr>
        </p:nvSpPr>
        <p:spPr/>
        <p:txBody>
          <a:bodyPr/>
          <a:lstStyle/>
          <a:p>
            <a:fld id="{9EA0BE3B-158A-4EDF-80DC-E394A0D1600F}" type="slidenum">
              <a:rPr lang="en-US" smtClean="0"/>
              <a:pPr/>
              <a:t>8</a:t>
            </a:fld>
            <a:endParaRPr lang="en-US"/>
          </a:p>
        </p:txBody>
      </p:sp>
      <p:pic>
        <p:nvPicPr>
          <p:cNvPr id="3" name="ERD" descr="A screenshot of a computer screen&#10;&#10;AI-generated content may be incorrect.">
            <a:extLst>
              <a:ext uri="{FF2B5EF4-FFF2-40B4-BE49-F238E27FC236}">
                <a16:creationId xmlns:a16="http://schemas.microsoft.com/office/drawing/2014/main" id="{F019A528-B74C-518E-7A78-24BBE56E2C6B}"/>
              </a:ext>
            </a:extLst>
          </p:cNvPr>
          <p:cNvPicPr>
            <a:picLocks noChangeAspect="1"/>
          </p:cNvPicPr>
          <p:nvPr/>
        </p:nvPicPr>
        <p:blipFill>
          <a:blip r:embed="rId2">
            <a:extLst>
              <a:ext uri="{28A0092B-C50C-407E-A947-70E740481C1C}">
                <a14:useLocalDpi xmlns:a14="http://schemas.microsoft.com/office/drawing/2010/main" val="0"/>
              </a:ext>
            </a:extLst>
          </a:blip>
          <a:srcRect l="5006" t="1524" r="5111" b="1423"/>
          <a:stretch>
            <a:fillRect/>
          </a:stretch>
        </p:blipFill>
        <p:spPr bwMode="auto">
          <a:xfrm>
            <a:off x="2273543" y="693218"/>
            <a:ext cx="7951108" cy="5995529"/>
          </a:xfrm>
          <a:prstGeom prst="rect">
            <a:avLst/>
          </a:prstGeom>
          <a:noFill/>
          <a:ln>
            <a:noFill/>
          </a:ln>
        </p:spPr>
      </p:pic>
      <p:sp>
        <p:nvSpPr>
          <p:cNvPr id="16" name="Text ERD">
            <a:extLst>
              <a:ext uri="{FF2B5EF4-FFF2-40B4-BE49-F238E27FC236}">
                <a16:creationId xmlns:a16="http://schemas.microsoft.com/office/drawing/2014/main" id="{2555B03F-CD8B-ACCF-D3AC-23BA96868968}"/>
              </a:ext>
            </a:extLst>
          </p:cNvPr>
          <p:cNvSpPr txBox="1"/>
          <p:nvPr/>
        </p:nvSpPr>
        <p:spPr>
          <a:xfrm>
            <a:off x="226959" y="929538"/>
            <a:ext cx="1730477" cy="400110"/>
          </a:xfrm>
          <a:prstGeom prst="rect">
            <a:avLst/>
          </a:prstGeom>
          <a:noFill/>
        </p:spPr>
        <p:txBody>
          <a:bodyPr wrap="square">
            <a:spAutoFit/>
          </a:bodyPr>
          <a:lstStyle/>
          <a:p>
            <a:r>
              <a:rPr lang="vi-VN" sz="2000" b="1" i="0">
                <a:solidFill>
                  <a:srgbClr val="00376F"/>
                </a:solidFill>
                <a:effectLst/>
              </a:rPr>
              <a:t>Biểu đồ ERD</a:t>
            </a:r>
            <a:endParaRPr lang="en-SG" sz="2000">
              <a:solidFill>
                <a:srgbClr val="00376F"/>
              </a:solidFill>
            </a:endParaRPr>
          </a:p>
        </p:txBody>
      </p:sp>
    </p:spTree>
    <p:extLst>
      <p:ext uri="{BB962C8B-B14F-4D97-AF65-F5344CB8AC3E}">
        <p14:creationId xmlns:p14="http://schemas.microsoft.com/office/powerpoint/2010/main" val="2440005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4" presetClass="entr" presetSubtype="3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ox(out)">
                                      <p:cBhvr>
                                        <p:cTn id="11" dur="500"/>
                                        <p:tgtEl>
                                          <p:spTgt spid="3"/>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left)">
                                      <p:cBhvr>
                                        <p:cTn id="1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3F96AD-8D38-2C5A-4224-4A42A9D932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C6D177-3DA6-784A-6553-F833F1334789}"/>
              </a:ext>
            </a:extLst>
          </p:cNvPr>
          <p:cNvSpPr>
            <a:spLocks noGrp="1"/>
          </p:cNvSpPr>
          <p:nvPr>
            <p:ph type="title"/>
          </p:nvPr>
        </p:nvSpPr>
        <p:spPr/>
        <p:txBody>
          <a:bodyPr/>
          <a:lstStyle/>
          <a:p>
            <a:r>
              <a:rPr lang="vi-VN"/>
              <a:t>III.</a:t>
            </a:r>
            <a:r>
              <a:rPr lang="vi-VN" b="0">
                <a:ln w="0"/>
                <a:solidFill>
                  <a:srgbClr val="44546A"/>
                </a:solidFill>
                <a:effectLst>
                  <a:outerShdw blurRad="38100" dist="25400" dir="5400000" algn="ctr" rotWithShape="0">
                    <a:srgbClr val="6E747A">
                      <a:alpha val="43000"/>
                    </a:srgbClr>
                  </a:outerShdw>
                </a:effectLst>
                <a:latin typeface="Arial"/>
                <a:ea typeface="DejaVu Sans"/>
                <a:cs typeface="DejaVu Sans"/>
              </a:rPr>
              <a:t> </a:t>
            </a:r>
            <a:r>
              <a:rPr lang="vi-VN" b="0">
                <a:ln w="0"/>
                <a:effectLst>
                  <a:outerShdw blurRad="38100" dist="25400" dir="5400000" algn="ctr" rotWithShape="0">
                    <a:srgbClr val="6E747A">
                      <a:alpha val="43000"/>
                    </a:srgbClr>
                  </a:outerShdw>
                </a:effectLst>
                <a:latin typeface="Arial"/>
                <a:ea typeface="DejaVu Sans"/>
                <a:cs typeface="DejaVu Sans"/>
              </a:rPr>
              <a:t>THIẾT KẾ HỆ THỐNG</a:t>
            </a:r>
            <a:br>
              <a:rPr lang="en-US" b="0">
                <a:ln w="0"/>
                <a:solidFill>
                  <a:srgbClr val="44546A"/>
                </a:solidFill>
                <a:effectLst>
                  <a:outerShdw blurRad="38100" dist="25400" dir="5400000" algn="ctr" rotWithShape="0">
                    <a:srgbClr val="6E747A">
                      <a:alpha val="43000"/>
                    </a:srgbClr>
                  </a:outerShdw>
                </a:effectLst>
                <a:latin typeface="Arial"/>
                <a:ea typeface="DejaVu Sans"/>
                <a:cs typeface="DejaVu Sans"/>
              </a:rPr>
            </a:br>
            <a:endParaRPr lang="en-US"/>
          </a:p>
        </p:txBody>
      </p:sp>
      <p:sp>
        <p:nvSpPr>
          <p:cNvPr id="4" name="Slide Number Placeholder 3">
            <a:extLst>
              <a:ext uri="{FF2B5EF4-FFF2-40B4-BE49-F238E27FC236}">
                <a16:creationId xmlns:a16="http://schemas.microsoft.com/office/drawing/2014/main" id="{A6E27E6B-56F5-D726-0788-8E07DEE44637}"/>
              </a:ext>
            </a:extLst>
          </p:cNvPr>
          <p:cNvSpPr>
            <a:spLocks noGrp="1"/>
          </p:cNvSpPr>
          <p:nvPr>
            <p:ph type="sldNum" sz="quarter" idx="12"/>
          </p:nvPr>
        </p:nvSpPr>
        <p:spPr/>
        <p:txBody>
          <a:bodyPr/>
          <a:lstStyle/>
          <a:p>
            <a:fld id="{9EA0BE3B-158A-4EDF-80DC-E394A0D1600F}" type="slidenum">
              <a:rPr lang="en-US" smtClean="0"/>
              <a:pPr/>
              <a:t>9</a:t>
            </a:fld>
            <a:endParaRPr lang="en-US"/>
          </a:p>
        </p:txBody>
      </p:sp>
      <p:pic>
        <p:nvPicPr>
          <p:cNvPr id="7" name="Picture 6">
            <a:extLst>
              <a:ext uri="{FF2B5EF4-FFF2-40B4-BE49-F238E27FC236}">
                <a16:creationId xmlns:a16="http://schemas.microsoft.com/office/drawing/2014/main" id="{BC2EDF4C-399A-749A-2CAC-92B9F433FC6B}"/>
              </a:ext>
            </a:extLst>
          </p:cNvPr>
          <p:cNvPicPr>
            <a:picLocks noChangeAspect="1"/>
          </p:cNvPicPr>
          <p:nvPr/>
        </p:nvPicPr>
        <p:blipFill>
          <a:blip r:embed="rId2"/>
          <a:stretch>
            <a:fillRect/>
          </a:stretch>
        </p:blipFill>
        <p:spPr>
          <a:xfrm>
            <a:off x="340753" y="809731"/>
            <a:ext cx="5637476" cy="5347608"/>
          </a:xfrm>
          <a:prstGeom prst="rect">
            <a:avLst/>
          </a:prstGeom>
        </p:spPr>
      </p:pic>
      <p:sp>
        <p:nvSpPr>
          <p:cNvPr id="8" name="TextBox 7">
            <a:extLst>
              <a:ext uri="{FF2B5EF4-FFF2-40B4-BE49-F238E27FC236}">
                <a16:creationId xmlns:a16="http://schemas.microsoft.com/office/drawing/2014/main" id="{585EF109-7E71-EC95-BAA3-E12267C31B0F}"/>
              </a:ext>
            </a:extLst>
          </p:cNvPr>
          <p:cNvSpPr txBox="1"/>
          <p:nvPr/>
        </p:nvSpPr>
        <p:spPr>
          <a:xfrm>
            <a:off x="6085973" y="1014029"/>
            <a:ext cx="5769076" cy="49398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100" b="1">
                <a:ea typeface="Calibri"/>
                <a:cs typeface="Calibri"/>
              </a:rPr>
              <a:t>Package: </a:t>
            </a:r>
            <a:r>
              <a:rPr lang="en-US" sz="2100" b="1" err="1">
                <a:ea typeface="Calibri"/>
                <a:cs typeface="Calibri"/>
              </a:rPr>
              <a:t>Query_Builder</a:t>
            </a:r>
            <a:endParaRPr lang="en-US" sz="2100" b="1">
              <a:ea typeface="Calibri"/>
              <a:cs typeface="Calibri"/>
            </a:endParaRPr>
          </a:p>
          <a:p>
            <a:pPr algn="ctr"/>
            <a:r>
              <a:rPr lang="en-US" sz="2100" b="1">
                <a:ea typeface="Calibri"/>
                <a:cs typeface="Calibri"/>
              </a:rPr>
              <a:t>Class: Query</a:t>
            </a:r>
          </a:p>
          <a:p>
            <a:pPr marL="285750" indent="-285750">
              <a:buFont typeface="Wingdings"/>
              <a:buChar char="v"/>
            </a:pPr>
            <a:r>
              <a:rPr lang="en-US" sz="2100" err="1">
                <a:ea typeface="Calibri"/>
                <a:cs typeface="Calibri"/>
              </a:rPr>
              <a:t>Chức</a:t>
            </a:r>
            <a:r>
              <a:rPr lang="en-US" sz="2100">
                <a:ea typeface="Calibri"/>
                <a:cs typeface="Calibri"/>
              </a:rPr>
              <a:t> </a:t>
            </a:r>
            <a:r>
              <a:rPr lang="en-US" sz="2100" err="1">
                <a:ea typeface="Calibri"/>
                <a:cs typeface="Calibri"/>
              </a:rPr>
              <a:t>năng</a:t>
            </a:r>
            <a:r>
              <a:rPr lang="en-US" sz="2100">
                <a:ea typeface="Calibri"/>
                <a:cs typeface="Calibri"/>
              </a:rPr>
              <a:t>: </a:t>
            </a:r>
            <a:r>
              <a:rPr lang="en-US" sz="2100" err="1">
                <a:ea typeface="Calibri"/>
                <a:cs typeface="Calibri"/>
              </a:rPr>
              <a:t>Tạo</a:t>
            </a:r>
            <a:r>
              <a:rPr lang="en-US" sz="2100">
                <a:ea typeface="Calibri"/>
                <a:cs typeface="Calibri"/>
              </a:rPr>
              <a:t> </a:t>
            </a:r>
            <a:r>
              <a:rPr lang="en-US" sz="2100" err="1">
                <a:ea typeface="Calibri"/>
                <a:cs typeface="Calibri"/>
              </a:rPr>
              <a:t>ra</a:t>
            </a:r>
            <a:r>
              <a:rPr lang="en-US" sz="2100">
                <a:ea typeface="Calibri"/>
                <a:cs typeface="Calibri"/>
              </a:rPr>
              <a:t> </a:t>
            </a:r>
            <a:r>
              <a:rPr lang="en-US" sz="2100" err="1">
                <a:ea typeface="Calibri"/>
                <a:cs typeface="Calibri"/>
              </a:rPr>
              <a:t>các</a:t>
            </a:r>
            <a:r>
              <a:rPr lang="en-US" sz="2100">
                <a:ea typeface="Calibri"/>
                <a:cs typeface="Calibri"/>
              </a:rPr>
              <a:t> </a:t>
            </a:r>
            <a:r>
              <a:rPr lang="vi-VN" sz="2100">
                <a:latin typeface="Arial"/>
                <a:ea typeface="Calibri"/>
                <a:cs typeface="Calibri"/>
              </a:rPr>
              <a:t>hành vi là các lệnh truy vấn </a:t>
            </a:r>
            <a:r>
              <a:rPr lang="en-US" sz="2100">
                <a:ea typeface="Calibri"/>
                <a:cs typeface="Calibri"/>
              </a:rPr>
              <a:t> query bao </a:t>
            </a:r>
            <a:r>
              <a:rPr lang="en-US" sz="2100" err="1">
                <a:ea typeface="Calibri"/>
                <a:cs typeface="Calibri"/>
              </a:rPr>
              <a:t>gồm</a:t>
            </a:r>
            <a:r>
              <a:rPr lang="en-US" sz="2100">
                <a:ea typeface="Calibri"/>
                <a:cs typeface="Calibri"/>
              </a:rPr>
              <a:t>:</a:t>
            </a:r>
          </a:p>
          <a:p>
            <a:pPr marL="742950" lvl="1" indent="-285750">
              <a:buFont typeface="Courier New"/>
              <a:buChar char="o"/>
            </a:pPr>
            <a:r>
              <a:rPr lang="en-US" sz="2100">
                <a:ea typeface="Calibri"/>
                <a:cs typeface="Calibri"/>
              </a:rPr>
              <a:t>Query </a:t>
            </a:r>
            <a:r>
              <a:rPr lang="en-US" sz="2100" err="1">
                <a:ea typeface="Calibri"/>
                <a:cs typeface="Calibri"/>
              </a:rPr>
              <a:t>lấy</a:t>
            </a:r>
            <a:r>
              <a:rPr lang="en-US" sz="2100">
                <a:ea typeface="Calibri"/>
                <a:cs typeface="Calibri"/>
              </a:rPr>
              <a:t> </a:t>
            </a:r>
            <a:r>
              <a:rPr lang="en-US" sz="2100" err="1">
                <a:ea typeface="Calibri"/>
                <a:cs typeface="Calibri"/>
              </a:rPr>
              <a:t>dữ</a:t>
            </a:r>
            <a:r>
              <a:rPr lang="en-US" sz="2100">
                <a:ea typeface="Calibri"/>
                <a:cs typeface="Calibri"/>
              </a:rPr>
              <a:t> </a:t>
            </a:r>
            <a:r>
              <a:rPr lang="en-US" sz="2100" err="1">
                <a:ea typeface="Calibri"/>
                <a:cs typeface="Calibri"/>
              </a:rPr>
              <a:t>liệu</a:t>
            </a:r>
            <a:r>
              <a:rPr lang="en-US" sz="2100">
                <a:ea typeface="Calibri"/>
                <a:cs typeface="Calibri"/>
              </a:rPr>
              <a:t>: select(column),</a:t>
            </a:r>
          </a:p>
          <a:p>
            <a:pPr lvl="1"/>
            <a:r>
              <a:rPr lang="en-US" sz="2100">
                <a:ea typeface="Calibri"/>
                <a:cs typeface="Calibri"/>
              </a:rPr>
              <a:t>           from(table),</a:t>
            </a:r>
          </a:p>
          <a:p>
            <a:pPr lvl="1"/>
            <a:r>
              <a:rPr lang="en-US" sz="2100">
                <a:ea typeface="Calibri"/>
                <a:cs typeface="Calibri"/>
              </a:rPr>
              <a:t>           where(con),</a:t>
            </a:r>
          </a:p>
          <a:p>
            <a:pPr lvl="1"/>
            <a:r>
              <a:rPr lang="en-US" sz="2100">
                <a:ea typeface="Calibri"/>
                <a:cs typeface="Calibri"/>
              </a:rPr>
              <a:t>           join(table1, table2, con),</a:t>
            </a:r>
          </a:p>
          <a:p>
            <a:pPr lvl="1"/>
            <a:r>
              <a:rPr lang="en-US" sz="2100">
                <a:ea typeface="Calibri"/>
                <a:cs typeface="Calibri"/>
              </a:rPr>
              <a:t>           </a:t>
            </a:r>
            <a:r>
              <a:rPr lang="en-US" sz="2100" err="1">
                <a:ea typeface="Calibri"/>
                <a:cs typeface="Calibri"/>
              </a:rPr>
              <a:t>OrderBy</a:t>
            </a:r>
            <a:r>
              <a:rPr lang="en-US" sz="2100">
                <a:ea typeface="Calibri"/>
                <a:cs typeface="Calibri"/>
              </a:rPr>
              <a:t>(ASC, column),</a:t>
            </a:r>
          </a:p>
          <a:p>
            <a:pPr lvl="1"/>
            <a:r>
              <a:rPr lang="en-US" sz="2100">
                <a:ea typeface="Calibri"/>
                <a:cs typeface="Calibri"/>
              </a:rPr>
              <a:t>           limit()</a:t>
            </a:r>
          </a:p>
          <a:p>
            <a:pPr marL="742950" lvl="1" indent="-285750">
              <a:buFont typeface="Courier New"/>
              <a:buChar char="o"/>
            </a:pPr>
            <a:r>
              <a:rPr lang="en-US" sz="2100">
                <a:ea typeface="Calibri"/>
                <a:cs typeface="Calibri"/>
              </a:rPr>
              <a:t>Query </a:t>
            </a:r>
            <a:r>
              <a:rPr lang="en-US" sz="2100" err="1">
                <a:ea typeface="Calibri"/>
                <a:cs typeface="Calibri"/>
              </a:rPr>
              <a:t>cập</a:t>
            </a:r>
            <a:r>
              <a:rPr lang="en-US" sz="2100">
                <a:ea typeface="Calibri"/>
                <a:cs typeface="Calibri"/>
              </a:rPr>
              <a:t> </a:t>
            </a:r>
            <a:r>
              <a:rPr lang="en-US" sz="2100" err="1">
                <a:ea typeface="Calibri"/>
                <a:cs typeface="Calibri"/>
              </a:rPr>
              <a:t>nhật</a:t>
            </a:r>
            <a:r>
              <a:rPr lang="en-US" sz="2100">
                <a:ea typeface="Calibri"/>
                <a:cs typeface="Calibri"/>
              </a:rPr>
              <a:t> </a:t>
            </a:r>
            <a:r>
              <a:rPr lang="en-US" sz="2100" err="1">
                <a:ea typeface="Calibri"/>
                <a:cs typeface="Calibri"/>
              </a:rPr>
              <a:t>bảng</a:t>
            </a:r>
            <a:r>
              <a:rPr lang="en-US" sz="2100">
                <a:ea typeface="Calibri"/>
                <a:cs typeface="Calibri"/>
              </a:rPr>
              <a:t>: update(table, columns)</a:t>
            </a:r>
          </a:p>
          <a:p>
            <a:pPr marL="742950" lvl="1" indent="-285750">
              <a:buFont typeface="Courier New"/>
              <a:buChar char="o"/>
            </a:pPr>
            <a:r>
              <a:rPr lang="en-US" sz="2100">
                <a:ea typeface="Calibri"/>
                <a:cs typeface="Calibri"/>
              </a:rPr>
              <a:t>Query </a:t>
            </a:r>
            <a:r>
              <a:rPr lang="en-US" sz="2100" err="1">
                <a:ea typeface="Calibri"/>
                <a:cs typeface="Calibri"/>
              </a:rPr>
              <a:t>thêm</a:t>
            </a:r>
            <a:r>
              <a:rPr lang="en-US" sz="2100">
                <a:ea typeface="Calibri"/>
                <a:cs typeface="Calibri"/>
              </a:rPr>
              <a:t> </a:t>
            </a:r>
            <a:r>
              <a:rPr lang="en-US" sz="2100" err="1">
                <a:ea typeface="Calibri"/>
                <a:cs typeface="Calibri"/>
              </a:rPr>
              <a:t>dữ</a:t>
            </a:r>
            <a:r>
              <a:rPr lang="en-US" sz="2100">
                <a:ea typeface="Calibri"/>
                <a:cs typeface="Calibri"/>
              </a:rPr>
              <a:t> </a:t>
            </a:r>
            <a:r>
              <a:rPr lang="en-US" sz="2100" err="1">
                <a:ea typeface="Calibri"/>
                <a:cs typeface="Calibri"/>
              </a:rPr>
              <a:t>liệu</a:t>
            </a:r>
            <a:r>
              <a:rPr lang="en-US" sz="2100">
                <a:ea typeface="Calibri"/>
                <a:cs typeface="Calibri"/>
              </a:rPr>
              <a:t>: insert(table, columns)</a:t>
            </a:r>
          </a:p>
          <a:p>
            <a:pPr marL="742950" lvl="1" indent="-285750">
              <a:buFont typeface="Courier New"/>
              <a:buChar char="o"/>
            </a:pPr>
            <a:r>
              <a:rPr lang="en-US" sz="2100">
                <a:ea typeface="Calibri"/>
                <a:cs typeface="Calibri"/>
              </a:rPr>
              <a:t>Query </a:t>
            </a:r>
            <a:r>
              <a:rPr lang="en-US" sz="2100" err="1">
                <a:ea typeface="Calibri"/>
                <a:cs typeface="Calibri"/>
              </a:rPr>
              <a:t>xóa</a:t>
            </a:r>
            <a:r>
              <a:rPr lang="en-US" sz="2100">
                <a:ea typeface="Calibri"/>
                <a:cs typeface="Calibri"/>
              </a:rPr>
              <a:t> </a:t>
            </a:r>
            <a:r>
              <a:rPr lang="en-US" sz="2100" err="1">
                <a:ea typeface="Calibri"/>
                <a:cs typeface="Calibri"/>
              </a:rPr>
              <a:t>dữ</a:t>
            </a:r>
            <a:r>
              <a:rPr lang="en-US" sz="2100">
                <a:ea typeface="Calibri"/>
                <a:cs typeface="Calibri"/>
              </a:rPr>
              <a:t> </a:t>
            </a:r>
            <a:r>
              <a:rPr lang="en-US" sz="2100" err="1">
                <a:ea typeface="Calibri"/>
                <a:cs typeface="Calibri"/>
              </a:rPr>
              <a:t>liệu</a:t>
            </a:r>
            <a:r>
              <a:rPr lang="en-US" sz="2100">
                <a:ea typeface="Calibri"/>
                <a:cs typeface="Calibri"/>
              </a:rPr>
              <a:t>: delete(table)</a:t>
            </a:r>
          </a:p>
          <a:p>
            <a:pPr marL="742950" lvl="1" indent="-285750">
              <a:buFont typeface="Courier New"/>
              <a:buChar char="o"/>
            </a:pPr>
            <a:r>
              <a:rPr lang="en-US" sz="2100" err="1">
                <a:ea typeface="Calibri"/>
                <a:cs typeface="Calibri"/>
              </a:rPr>
              <a:t>Hàm</a:t>
            </a:r>
            <a:r>
              <a:rPr lang="en-US" sz="2100">
                <a:ea typeface="Calibri"/>
                <a:cs typeface="Calibri"/>
              </a:rPr>
              <a:t> SQL: max(col)</a:t>
            </a:r>
          </a:p>
        </p:txBody>
      </p:sp>
    </p:spTree>
    <p:extLst>
      <p:ext uri="{BB962C8B-B14F-4D97-AF65-F5344CB8AC3E}">
        <p14:creationId xmlns:p14="http://schemas.microsoft.com/office/powerpoint/2010/main" val="395199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36</Slides>
  <Notes>3</Notes>
  <HiddenSlides>0</HiddenSlide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PowerPoint Presentation</vt:lpstr>
      <vt:lpstr>PowerPoint Presentation</vt:lpstr>
      <vt:lpstr>OUTLINE</vt:lpstr>
      <vt:lpstr>I. MÔ TẢ BÀI TOÁN</vt:lpstr>
      <vt:lpstr>II. CÔNG NGHỆ SỬ DỤNG </vt:lpstr>
      <vt:lpstr>II. CÔNG NGHỆ SỬ DỤNG </vt:lpstr>
      <vt:lpstr>II. CÔNG NGHỆ SỬ DỤNG </vt:lpstr>
      <vt:lpstr>III. THIẾT KẾ HỆ THỐNG </vt:lpstr>
      <vt:lpstr>III. THIẾT KẾ HỆ THỐNG </vt:lpstr>
      <vt:lpstr>III. THIẾT KẾ HỆ THỐNG </vt:lpstr>
      <vt:lpstr>III. THIẾT KẾ HỆ THỐNG </vt:lpstr>
      <vt:lpstr>III. THIẾT KẾ HỆ THỐNG </vt:lpstr>
      <vt:lpstr>III. THIẾT KẾ HỆ THỐNG </vt:lpstr>
      <vt:lpstr>III. THIẾT KẾ HỆ THỐNG </vt:lpstr>
      <vt:lpstr>IV. CẤU TRÚC CHƯƠNG TRÌNH - THIẾT KẾ HỆ THỐNG MVC</vt:lpstr>
      <vt:lpstr>IV. CẤU TRÚC CHƯƠNG TRÌNH</vt:lpstr>
      <vt:lpstr>PowerPoint Presentation</vt:lpstr>
      <vt:lpstr>IV. CẤU TRÚC CHƯƠNG TRÌNH </vt:lpstr>
      <vt:lpstr>IV. CẤU TRÚC CHƯƠNG TRÌNH </vt:lpstr>
      <vt:lpstr>IV. CẤU TRÚC CHƯƠNG TRÌNH  </vt:lpstr>
      <vt:lpstr>PowerPoint Presentation</vt:lpstr>
      <vt:lpstr>IV. CẤU TRÚC CHƯƠNG TRÌNH </vt:lpstr>
      <vt:lpstr>IV. CẤU TRÚC CHƯƠNG TRÌNH </vt:lpstr>
      <vt:lpstr>IV. CẤU TRÚC CHƯƠNG TRÌNH</vt:lpstr>
      <vt:lpstr>IV. CẤU TRÚC CHƯƠNG TRÌNH</vt:lpstr>
      <vt:lpstr>IV. CẤU TRÚC CHƯƠNG TRÌNH</vt:lpstr>
      <vt:lpstr>IV. CẤU TRÚC CHƯƠNG TRÌNH</vt:lpstr>
      <vt:lpstr>IV. CẤU TRÚC CHƯƠNG TRÌNH</vt:lpstr>
      <vt:lpstr>IV. CẤU TRÚC CHƯƠNG TRÌNH</vt:lpstr>
      <vt:lpstr>IV. CẤU TRÚC CHƯƠNG TRÌNH</vt:lpstr>
      <vt:lpstr>IV. CẤU TRÚC CHƯƠNG TRÌNH</vt:lpstr>
      <vt:lpstr>IV. CẤU TRÚC CHƯƠNG TRÌNH</vt:lpstr>
      <vt:lpstr>IV. CẤU TRÚC CHƯƠNG TRÌNH</vt:lpstr>
      <vt:lpstr>IV. CẤU TRÚC CHƯƠNG TRÌNH</vt:lpstr>
      <vt:lpstr>V. KẾT LUẬN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revision>4</cp:revision>
  <dcterms:created xsi:type="dcterms:W3CDTF">2021-05-28T04:32:29Z</dcterms:created>
  <dcterms:modified xsi:type="dcterms:W3CDTF">2025-06-22T01:38:00Z</dcterms:modified>
</cp:coreProperties>
</file>